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9" r:id="rId3"/>
    <p:sldId id="257" r:id="rId4"/>
    <p:sldId id="258" r:id="rId5"/>
    <p:sldId id="259" r:id="rId6"/>
    <p:sldId id="292" r:id="rId7"/>
    <p:sldId id="293" r:id="rId8"/>
    <p:sldId id="260" r:id="rId9"/>
    <p:sldId id="291" r:id="rId10"/>
    <p:sldId id="261" r:id="rId11"/>
    <p:sldId id="294" r:id="rId12"/>
    <p:sldId id="262" r:id="rId13"/>
    <p:sldId id="263" r:id="rId14"/>
    <p:sldId id="264" r:id="rId15"/>
    <p:sldId id="265" r:id="rId16"/>
    <p:sldId id="271" r:id="rId17"/>
    <p:sldId id="272" r:id="rId18"/>
    <p:sldId id="273" r:id="rId19"/>
    <p:sldId id="274" r:id="rId20"/>
    <p:sldId id="275" r:id="rId21"/>
    <p:sldId id="277" r:id="rId22"/>
    <p:sldId id="278" r:id="rId23"/>
    <p:sldId id="269" r:id="rId24"/>
    <p:sldId id="270" r:id="rId25"/>
    <p:sldId id="280" r:id="rId26"/>
    <p:sldId id="282" r:id="rId27"/>
    <p:sldId id="283" r:id="rId28"/>
    <p:sldId id="284" r:id="rId29"/>
    <p:sldId id="285" r:id="rId30"/>
    <p:sldId id="286" r:id="rId31"/>
    <p:sldId id="288" r:id="rId32"/>
    <p:sldId id="296" r:id="rId33"/>
    <p:sldId id="297" r:id="rId34"/>
    <p:sldId id="290" r:id="rId35"/>
    <p:sldId id="295"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20000"/>
    <a:srgbClr val="EEEC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64" y="-1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lineChart>
        <c:grouping val="standard"/>
        <c:varyColors val="0"/>
        <c:ser>
          <c:idx val="0"/>
          <c:order val="0"/>
          <c:tx>
            <c:strRef>
              <c:f>Sheet1!$B$1</c:f>
              <c:strCache>
                <c:ptCount val="1"/>
                <c:pt idx="0">
                  <c:v>Growth</c:v>
                </c:pt>
              </c:strCache>
            </c:strRef>
          </c:tx>
          <c:marker>
            <c:symbol val="none"/>
          </c:marker>
          <c:cat>
            <c:strRef>
              <c:f>Sheet1!$A$2:$A$5</c:f>
              <c:strCache>
                <c:ptCount val="4"/>
                <c:pt idx="0">
                  <c:v>Large Church</c:v>
                </c:pt>
                <c:pt idx="1">
                  <c:v>Sunday School</c:v>
                </c:pt>
                <c:pt idx="2">
                  <c:v>Small Group</c:v>
                </c:pt>
                <c:pt idx="3">
                  <c:v>Accountability Partner</c:v>
                </c:pt>
              </c:strCache>
            </c:strRef>
          </c:cat>
          <c:val>
            <c:numRef>
              <c:f>Sheet1!$B$2:$B$5</c:f>
              <c:numCache>
                <c:formatCode>General</c:formatCode>
                <c:ptCount val="4"/>
                <c:pt idx="0">
                  <c:v>1</c:v>
                </c:pt>
                <c:pt idx="1">
                  <c:v>2</c:v>
                </c:pt>
                <c:pt idx="2">
                  <c:v>3</c:v>
                </c:pt>
                <c:pt idx="3">
                  <c:v>4</c:v>
                </c:pt>
              </c:numCache>
            </c:numRef>
          </c:val>
          <c:smooth val="0"/>
        </c:ser>
        <c:dLbls>
          <c:showLegendKey val="0"/>
          <c:showVal val="0"/>
          <c:showCatName val="0"/>
          <c:showSerName val="0"/>
          <c:showPercent val="0"/>
          <c:showBubbleSize val="0"/>
        </c:dLbls>
        <c:marker val="1"/>
        <c:smooth val="0"/>
        <c:axId val="46789376"/>
        <c:axId val="46790912"/>
      </c:lineChart>
      <c:catAx>
        <c:axId val="46789376"/>
        <c:scaling>
          <c:orientation val="minMax"/>
        </c:scaling>
        <c:delete val="0"/>
        <c:axPos val="b"/>
        <c:majorTickMark val="out"/>
        <c:minorTickMark val="none"/>
        <c:tickLblPos val="nextTo"/>
        <c:crossAx val="46790912"/>
        <c:crosses val="autoZero"/>
        <c:auto val="1"/>
        <c:lblAlgn val="ctr"/>
        <c:lblOffset val="100"/>
        <c:noMultiLvlLbl val="0"/>
      </c:catAx>
      <c:valAx>
        <c:axId val="46790912"/>
        <c:scaling>
          <c:orientation val="minMax"/>
        </c:scaling>
        <c:delete val="0"/>
        <c:axPos val="l"/>
        <c:majorGridlines/>
        <c:numFmt formatCode="General" sourceLinked="1"/>
        <c:majorTickMark val="out"/>
        <c:minorTickMark val="none"/>
        <c:tickLblPos val="nextTo"/>
        <c:crossAx val="46789376"/>
        <c:crosses val="autoZero"/>
        <c:crossBetween val="between"/>
      </c:valAx>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DB521BE-8773-4F02-8F26-EFCD3C239C01}" type="datetimeFigureOut">
              <a:rPr lang="en-US" smtClean="0"/>
              <a:t>9/30/2012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CAAD73-189D-461B-86B0-D75C16D34A1E}" type="slidenum">
              <a:rPr lang="en-US" smtClean="0"/>
              <a:t>‹#›</a:t>
            </a:fld>
            <a:endParaRPr lang="en-US"/>
          </a:p>
        </p:txBody>
      </p:sp>
    </p:spTree>
    <p:extLst>
      <p:ext uri="{BB962C8B-B14F-4D97-AF65-F5344CB8AC3E}">
        <p14:creationId xmlns:p14="http://schemas.microsoft.com/office/powerpoint/2010/main" val="125996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B521BE-8773-4F02-8F26-EFCD3C239C01}" type="datetimeFigureOut">
              <a:rPr lang="en-US" smtClean="0"/>
              <a:t>9/30/2012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CAAD73-189D-461B-86B0-D75C16D34A1E}" type="slidenum">
              <a:rPr lang="en-US" smtClean="0"/>
              <a:t>‹#›</a:t>
            </a:fld>
            <a:endParaRPr lang="en-US"/>
          </a:p>
        </p:txBody>
      </p:sp>
    </p:spTree>
    <p:extLst>
      <p:ext uri="{BB962C8B-B14F-4D97-AF65-F5344CB8AC3E}">
        <p14:creationId xmlns:p14="http://schemas.microsoft.com/office/powerpoint/2010/main" val="720362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B521BE-8773-4F02-8F26-EFCD3C239C01}" type="datetimeFigureOut">
              <a:rPr lang="en-US" smtClean="0"/>
              <a:t>9/30/2012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CAAD73-189D-461B-86B0-D75C16D34A1E}" type="slidenum">
              <a:rPr lang="en-US" smtClean="0"/>
              <a:t>‹#›</a:t>
            </a:fld>
            <a:endParaRPr lang="en-US"/>
          </a:p>
        </p:txBody>
      </p:sp>
    </p:spTree>
    <p:extLst>
      <p:ext uri="{BB962C8B-B14F-4D97-AF65-F5344CB8AC3E}">
        <p14:creationId xmlns:p14="http://schemas.microsoft.com/office/powerpoint/2010/main" val="1401896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DB521BE-8773-4F02-8F26-EFCD3C239C01}" type="datetimeFigureOut">
              <a:rPr lang="en-US" smtClean="0"/>
              <a:t>9/30/2012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CAAD73-189D-461B-86B0-D75C16D34A1E}" type="slidenum">
              <a:rPr lang="en-US" smtClean="0"/>
              <a:t>‹#›</a:t>
            </a:fld>
            <a:endParaRPr lang="en-US"/>
          </a:p>
        </p:txBody>
      </p:sp>
    </p:spTree>
    <p:extLst>
      <p:ext uri="{BB962C8B-B14F-4D97-AF65-F5344CB8AC3E}">
        <p14:creationId xmlns:p14="http://schemas.microsoft.com/office/powerpoint/2010/main" val="2173056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DB521BE-8773-4F02-8F26-EFCD3C239C01}" type="datetimeFigureOut">
              <a:rPr lang="en-US" smtClean="0"/>
              <a:t>9/30/2012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CAAD73-189D-461B-86B0-D75C16D34A1E}" type="slidenum">
              <a:rPr lang="en-US" smtClean="0"/>
              <a:t>‹#›</a:t>
            </a:fld>
            <a:endParaRPr lang="en-US"/>
          </a:p>
        </p:txBody>
      </p:sp>
    </p:spTree>
    <p:extLst>
      <p:ext uri="{BB962C8B-B14F-4D97-AF65-F5344CB8AC3E}">
        <p14:creationId xmlns:p14="http://schemas.microsoft.com/office/powerpoint/2010/main" val="1005595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DB521BE-8773-4F02-8F26-EFCD3C239C01}" type="datetimeFigureOut">
              <a:rPr lang="en-US" smtClean="0"/>
              <a:t>9/30/2012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CAAD73-189D-461B-86B0-D75C16D34A1E}" type="slidenum">
              <a:rPr lang="en-US" smtClean="0"/>
              <a:t>‹#›</a:t>
            </a:fld>
            <a:endParaRPr lang="en-US"/>
          </a:p>
        </p:txBody>
      </p:sp>
    </p:spTree>
    <p:extLst>
      <p:ext uri="{BB962C8B-B14F-4D97-AF65-F5344CB8AC3E}">
        <p14:creationId xmlns:p14="http://schemas.microsoft.com/office/powerpoint/2010/main" val="6979677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B521BE-8773-4F02-8F26-EFCD3C239C01}" type="datetimeFigureOut">
              <a:rPr lang="en-US" smtClean="0"/>
              <a:t>9/30/2012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CAAD73-189D-461B-86B0-D75C16D34A1E}" type="slidenum">
              <a:rPr lang="en-US" smtClean="0"/>
              <a:t>‹#›</a:t>
            </a:fld>
            <a:endParaRPr lang="en-US"/>
          </a:p>
        </p:txBody>
      </p:sp>
    </p:spTree>
    <p:extLst>
      <p:ext uri="{BB962C8B-B14F-4D97-AF65-F5344CB8AC3E}">
        <p14:creationId xmlns:p14="http://schemas.microsoft.com/office/powerpoint/2010/main" val="35902455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B521BE-8773-4F02-8F26-EFCD3C239C01}" type="datetimeFigureOut">
              <a:rPr lang="en-US" smtClean="0"/>
              <a:t>9/30/2012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CAAD73-189D-461B-86B0-D75C16D34A1E}" type="slidenum">
              <a:rPr lang="en-US" smtClean="0"/>
              <a:t>‹#›</a:t>
            </a:fld>
            <a:endParaRPr lang="en-US"/>
          </a:p>
        </p:txBody>
      </p:sp>
    </p:spTree>
    <p:extLst>
      <p:ext uri="{BB962C8B-B14F-4D97-AF65-F5344CB8AC3E}">
        <p14:creationId xmlns:p14="http://schemas.microsoft.com/office/powerpoint/2010/main" val="3110475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B521BE-8773-4F02-8F26-EFCD3C239C01}" type="datetimeFigureOut">
              <a:rPr lang="en-US" smtClean="0"/>
              <a:t>9/30/2012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CAAD73-189D-461B-86B0-D75C16D34A1E}" type="slidenum">
              <a:rPr lang="en-US" smtClean="0"/>
              <a:t>‹#›</a:t>
            </a:fld>
            <a:endParaRPr lang="en-US"/>
          </a:p>
        </p:txBody>
      </p:sp>
    </p:spTree>
    <p:extLst>
      <p:ext uri="{BB962C8B-B14F-4D97-AF65-F5344CB8AC3E}">
        <p14:creationId xmlns:p14="http://schemas.microsoft.com/office/powerpoint/2010/main" val="9129755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B521BE-8773-4F02-8F26-EFCD3C239C01}" type="datetimeFigureOut">
              <a:rPr lang="en-US" smtClean="0"/>
              <a:t>9/30/2012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CAAD73-189D-461B-86B0-D75C16D34A1E}" type="slidenum">
              <a:rPr lang="en-US" smtClean="0"/>
              <a:t>‹#›</a:t>
            </a:fld>
            <a:endParaRPr lang="en-US"/>
          </a:p>
        </p:txBody>
      </p:sp>
    </p:spTree>
    <p:extLst>
      <p:ext uri="{BB962C8B-B14F-4D97-AF65-F5344CB8AC3E}">
        <p14:creationId xmlns:p14="http://schemas.microsoft.com/office/powerpoint/2010/main" val="31939557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B521BE-8773-4F02-8F26-EFCD3C239C01}" type="datetimeFigureOut">
              <a:rPr lang="en-US" smtClean="0"/>
              <a:t>9/30/2012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CAAD73-189D-461B-86B0-D75C16D34A1E}" type="slidenum">
              <a:rPr lang="en-US" smtClean="0"/>
              <a:t>‹#›</a:t>
            </a:fld>
            <a:endParaRPr lang="en-US"/>
          </a:p>
        </p:txBody>
      </p:sp>
    </p:spTree>
    <p:extLst>
      <p:ext uri="{BB962C8B-B14F-4D97-AF65-F5344CB8AC3E}">
        <p14:creationId xmlns:p14="http://schemas.microsoft.com/office/powerpoint/2010/main" val="1518324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B521BE-8773-4F02-8F26-EFCD3C239C01}" type="datetimeFigureOut">
              <a:rPr lang="en-US" smtClean="0"/>
              <a:t>9/30/2012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CAAD73-189D-461B-86B0-D75C16D34A1E}" type="slidenum">
              <a:rPr lang="en-US" smtClean="0"/>
              <a:t>‹#›</a:t>
            </a:fld>
            <a:endParaRPr lang="en-US"/>
          </a:p>
        </p:txBody>
      </p:sp>
    </p:spTree>
    <p:extLst>
      <p:ext uri="{BB962C8B-B14F-4D97-AF65-F5344CB8AC3E}">
        <p14:creationId xmlns:p14="http://schemas.microsoft.com/office/powerpoint/2010/main" val="13523637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www.revealnow.co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www.christianpost.com/news/moralistic-therapeutic-deism-the-new-american-religion-6266/#bUZWR9MYVZCfojC7.99"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shrm.org/Advocacy/Issues/PublishingImages/Health%20Care%2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86"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p:txBody>
          <a:bodyPr/>
          <a:lstStyle/>
          <a:p>
            <a:r>
              <a:rPr lang="en-US" b="1" dirty="0" smtClean="0">
                <a:ln w="18000">
                  <a:solidFill>
                    <a:sysClr val="windowText" lastClr="000000"/>
                  </a:solidFill>
                  <a:prstDash val="solid"/>
                  <a:miter lim="800000"/>
                </a:ln>
                <a:noFill/>
                <a:effectLst>
                  <a:outerShdw blurRad="25500" dist="23000" dir="7020000" algn="tl">
                    <a:srgbClr val="000000">
                      <a:alpha val="50000"/>
                    </a:srgbClr>
                  </a:outerShdw>
                </a:effectLst>
              </a:rPr>
              <a:t>Health Check</a:t>
            </a:r>
            <a:endParaRPr lang="en-US" b="1" dirty="0">
              <a:ln w="18000">
                <a:solidFill>
                  <a:sysClr val="windowText" lastClr="000000"/>
                </a:solidFill>
                <a:prstDash val="solid"/>
                <a:miter lim="800000"/>
              </a:ln>
              <a:noFill/>
              <a:effectLst>
                <a:outerShdw blurRad="25500" dist="23000" dir="7020000" algn="tl">
                  <a:srgbClr val="000000">
                    <a:alpha val="50000"/>
                  </a:srgbClr>
                </a:outerShdw>
              </a:effectLst>
            </a:endParaRPr>
          </a:p>
        </p:txBody>
      </p:sp>
      <p:sp>
        <p:nvSpPr>
          <p:cNvPr id="3" name="Subtitle 2"/>
          <p:cNvSpPr>
            <a:spLocks noGrp="1"/>
          </p:cNvSpPr>
          <p:nvPr>
            <p:ph type="subTitle" idx="1"/>
          </p:nvPr>
        </p:nvSpPr>
        <p:spPr/>
        <p:txBody>
          <a:bodyPr/>
          <a:lstStyle/>
          <a:p>
            <a:r>
              <a:rPr lang="en-US" b="1" dirty="0" smtClean="0">
                <a:solidFill>
                  <a:srgbClr val="FF0000"/>
                </a:solidFill>
              </a:rPr>
              <a:t>Getting Coffee</a:t>
            </a:r>
            <a:endParaRPr lang="en-US" b="1" dirty="0">
              <a:solidFill>
                <a:srgbClr val="FF0000"/>
              </a:solidFill>
            </a:endParaRPr>
          </a:p>
        </p:txBody>
      </p:sp>
    </p:spTree>
    <p:extLst>
      <p:ext uri="{BB962C8B-B14F-4D97-AF65-F5344CB8AC3E}">
        <p14:creationId xmlns:p14="http://schemas.microsoft.com/office/powerpoint/2010/main" val="35029024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shrm.org/Advocacy/Issues/PublishingImages/Health%20Care%2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86"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p:txBody>
          <a:bodyPr/>
          <a:lstStyle/>
          <a:p>
            <a:r>
              <a:rPr lang="en-US" b="1" dirty="0" smtClean="0">
                <a:ln w="18000">
                  <a:solidFill>
                    <a:sysClr val="windowText" lastClr="000000"/>
                  </a:solidFill>
                  <a:prstDash val="solid"/>
                  <a:miter lim="800000"/>
                </a:ln>
                <a:noFill/>
                <a:effectLst>
                  <a:outerShdw blurRad="25500" dist="23000" dir="7020000" algn="tl">
                    <a:srgbClr val="000000">
                      <a:alpha val="50000"/>
                    </a:srgbClr>
                  </a:outerShdw>
                </a:effectLst>
              </a:rPr>
              <a:t>Health Check</a:t>
            </a:r>
            <a:endParaRPr lang="en-US" b="1" dirty="0">
              <a:ln w="18000">
                <a:solidFill>
                  <a:sysClr val="windowText" lastClr="000000"/>
                </a:solidFill>
                <a:prstDash val="solid"/>
                <a:miter lim="800000"/>
              </a:ln>
              <a:noFill/>
              <a:effectLst>
                <a:outerShdw blurRad="25500" dist="23000" dir="7020000" algn="tl">
                  <a:srgbClr val="000000">
                    <a:alpha val="50000"/>
                  </a:srgbClr>
                </a:outerShdw>
              </a:effectLst>
            </a:endParaRPr>
          </a:p>
        </p:txBody>
      </p:sp>
      <p:sp>
        <p:nvSpPr>
          <p:cNvPr id="3" name="Subtitle 2"/>
          <p:cNvSpPr>
            <a:spLocks noGrp="1"/>
          </p:cNvSpPr>
          <p:nvPr>
            <p:ph type="subTitle" idx="1"/>
          </p:nvPr>
        </p:nvSpPr>
        <p:spPr/>
        <p:txBody>
          <a:bodyPr/>
          <a:lstStyle/>
          <a:p>
            <a:r>
              <a:rPr lang="en-US" b="1" dirty="0" smtClean="0">
                <a:solidFill>
                  <a:srgbClr val="FF0000"/>
                </a:solidFill>
              </a:rPr>
              <a:t>Getting Healthy</a:t>
            </a:r>
            <a:endParaRPr lang="en-US" b="1" dirty="0">
              <a:solidFill>
                <a:srgbClr val="FF0000"/>
              </a:solidFill>
            </a:endParaRPr>
          </a:p>
        </p:txBody>
      </p:sp>
    </p:spTree>
    <p:extLst>
      <p:ext uri="{BB962C8B-B14F-4D97-AF65-F5344CB8AC3E}">
        <p14:creationId xmlns:p14="http://schemas.microsoft.com/office/powerpoint/2010/main" val="30208377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shrm.org/Advocacy/Issues/PublishingImages/Health%20Care%2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86"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fontScale="90000"/>
          </a:bodyPr>
          <a:lstStyle/>
          <a:p>
            <a:r>
              <a:rPr lang="en-US" b="1" dirty="0" smtClean="0">
                <a:solidFill>
                  <a:srgbClr val="FF0000"/>
                </a:solidFill>
              </a:rPr>
              <a:t>How Do We Grow Healthy Spiritually?</a:t>
            </a:r>
            <a:endParaRPr lang="en-US" b="1" dirty="0">
              <a:solidFill>
                <a:srgbClr val="FF0000"/>
              </a:solidFill>
            </a:endParaRPr>
          </a:p>
        </p:txBody>
      </p:sp>
      <p:sp>
        <p:nvSpPr>
          <p:cNvPr id="3" name="Content Placeholder 2"/>
          <p:cNvSpPr>
            <a:spLocks noGrp="1"/>
          </p:cNvSpPr>
          <p:nvPr>
            <p:ph idx="1"/>
          </p:nvPr>
        </p:nvSpPr>
        <p:spPr/>
        <p:txBody>
          <a:bodyPr/>
          <a:lstStyle/>
          <a:p>
            <a:r>
              <a:rPr lang="en-US" dirty="0" smtClean="0"/>
              <a:t>Try harder</a:t>
            </a:r>
          </a:p>
          <a:p>
            <a:r>
              <a:rPr lang="en-US" dirty="0" smtClean="0"/>
              <a:t>Think Differently</a:t>
            </a:r>
          </a:p>
          <a:p>
            <a:r>
              <a:rPr lang="en-US" dirty="0" smtClean="0"/>
              <a:t>Suffer</a:t>
            </a:r>
          </a:p>
          <a:p>
            <a:r>
              <a:rPr lang="en-US" dirty="0" smtClean="0"/>
              <a:t>Find a routine we are comfortable with</a:t>
            </a:r>
          </a:p>
          <a:p>
            <a:r>
              <a:rPr lang="en-US" dirty="0" smtClean="0"/>
              <a:t>Read the Bible more</a:t>
            </a:r>
          </a:p>
          <a:p>
            <a:r>
              <a:rPr lang="en-US" dirty="0" smtClean="0"/>
              <a:t>Pray</a:t>
            </a:r>
          </a:p>
          <a:p>
            <a:r>
              <a:rPr lang="en-US" dirty="0" smtClean="0"/>
              <a:t>Practice Spiritual Disciplines</a:t>
            </a:r>
            <a:endParaRPr lang="en-US" dirty="0"/>
          </a:p>
        </p:txBody>
      </p:sp>
    </p:spTree>
    <p:extLst>
      <p:ext uri="{BB962C8B-B14F-4D97-AF65-F5344CB8AC3E}">
        <p14:creationId xmlns:p14="http://schemas.microsoft.com/office/powerpoint/2010/main" val="6801361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shrm.org/Advocacy/Issues/PublishingImages/Health%20Care%2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86"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b="1" dirty="0" smtClean="0">
                <a:solidFill>
                  <a:srgbClr val="FF0000"/>
                </a:solidFill>
              </a:rPr>
              <a:t>How Do We Grow Spiritually?</a:t>
            </a:r>
            <a:endParaRPr lang="en-US" b="1" dirty="0">
              <a:solidFill>
                <a:srgbClr val="FF0000"/>
              </a:solidFill>
            </a:endParaRPr>
          </a:p>
        </p:txBody>
      </p:sp>
      <p:sp>
        <p:nvSpPr>
          <p:cNvPr id="3" name="Content Placeholder 2"/>
          <p:cNvSpPr>
            <a:spLocks noGrp="1"/>
          </p:cNvSpPr>
          <p:nvPr>
            <p:ph idx="1"/>
          </p:nvPr>
        </p:nvSpPr>
        <p:spPr/>
        <p:txBody>
          <a:bodyPr/>
          <a:lstStyle/>
          <a:p>
            <a:r>
              <a:rPr lang="en-US" dirty="0" smtClean="0"/>
              <a:t>Stage Theory</a:t>
            </a:r>
          </a:p>
          <a:p>
            <a:pPr lvl="1"/>
            <a:r>
              <a:rPr lang="en-US" dirty="0" smtClean="0"/>
              <a:t>Conversion</a:t>
            </a:r>
          </a:p>
          <a:p>
            <a:pPr lvl="1"/>
            <a:r>
              <a:rPr lang="en-US" dirty="0" smtClean="0"/>
              <a:t>Large Group Growth</a:t>
            </a:r>
          </a:p>
          <a:p>
            <a:pPr lvl="1"/>
            <a:r>
              <a:rPr lang="en-US" dirty="0" smtClean="0"/>
              <a:t>Service</a:t>
            </a:r>
          </a:p>
          <a:p>
            <a:pPr lvl="1"/>
            <a:r>
              <a:rPr lang="en-US" dirty="0" smtClean="0"/>
              <a:t>Deep Questions</a:t>
            </a:r>
          </a:p>
          <a:p>
            <a:pPr lvl="1"/>
            <a:r>
              <a:rPr lang="en-US" dirty="0" smtClean="0"/>
              <a:t>The Wall</a:t>
            </a:r>
          </a:p>
          <a:p>
            <a:pPr lvl="1"/>
            <a:r>
              <a:rPr lang="en-US" dirty="0" smtClean="0"/>
              <a:t>Freedom</a:t>
            </a:r>
          </a:p>
          <a:p>
            <a:pPr marL="457200" lvl="1" indent="0">
              <a:buNone/>
            </a:pPr>
            <a:r>
              <a:rPr lang="en-US" dirty="0" smtClean="0"/>
              <a:t>(adapted from books like critical journey)</a:t>
            </a:r>
          </a:p>
        </p:txBody>
      </p:sp>
    </p:spTree>
    <p:extLst>
      <p:ext uri="{BB962C8B-B14F-4D97-AF65-F5344CB8AC3E}">
        <p14:creationId xmlns:p14="http://schemas.microsoft.com/office/powerpoint/2010/main" val="126928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amaranthinecharms.com/sitebuilder/images/2009-03-11-parchment_dark-1170x9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86" y="0"/>
            <a:ext cx="9154886" cy="69249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b="1" dirty="0" smtClean="0">
                <a:ln>
                  <a:solidFill>
                    <a:sysClr val="windowText" lastClr="000000"/>
                  </a:solidFill>
                </a:ln>
                <a:solidFill>
                  <a:srgbClr val="C00000"/>
                </a:solidFill>
                <a:latin typeface="Old English Text MT" pitchFamily="66" charset="0"/>
              </a:rPr>
              <a:t>The Role of Suffering in Health</a:t>
            </a:r>
            <a:endParaRPr lang="en-US" b="1" dirty="0">
              <a:ln>
                <a:solidFill>
                  <a:sysClr val="windowText" lastClr="000000"/>
                </a:solidFill>
              </a:ln>
              <a:solidFill>
                <a:srgbClr val="C00000"/>
              </a:solidFill>
              <a:latin typeface="Old English Text MT" pitchFamily="66" charset="0"/>
            </a:endParaRPr>
          </a:p>
        </p:txBody>
      </p:sp>
      <p:sp>
        <p:nvSpPr>
          <p:cNvPr id="3" name="Content Placeholder 2"/>
          <p:cNvSpPr>
            <a:spLocks noGrp="1"/>
          </p:cNvSpPr>
          <p:nvPr>
            <p:ph idx="1"/>
          </p:nvPr>
        </p:nvSpPr>
        <p:spPr/>
        <p:txBody>
          <a:bodyPr>
            <a:normAutofit/>
          </a:bodyPr>
          <a:lstStyle/>
          <a:p>
            <a:r>
              <a:rPr lang="en-US" b="1" dirty="0" smtClean="0">
                <a:latin typeface="Old English Text MT" pitchFamily="66" charset="0"/>
              </a:rPr>
              <a:t>Sears Stage Theory</a:t>
            </a:r>
          </a:p>
          <a:p>
            <a:pPr lvl="1"/>
            <a:r>
              <a:rPr lang="en-US" dirty="0" smtClean="0">
                <a:latin typeface="Old English Text MT" pitchFamily="66" charset="0"/>
              </a:rPr>
              <a:t>Suffering as punishment</a:t>
            </a:r>
          </a:p>
          <a:p>
            <a:pPr lvl="1"/>
            <a:r>
              <a:rPr lang="en-US" dirty="0" smtClean="0">
                <a:latin typeface="Old English Text MT" pitchFamily="66" charset="0"/>
              </a:rPr>
              <a:t>Suffering as discipline</a:t>
            </a:r>
          </a:p>
          <a:p>
            <a:pPr lvl="1"/>
            <a:r>
              <a:rPr lang="en-US" dirty="0" smtClean="0">
                <a:latin typeface="Old English Text MT" pitchFamily="66" charset="0"/>
              </a:rPr>
              <a:t>Vicarious Suffering</a:t>
            </a:r>
          </a:p>
        </p:txBody>
      </p:sp>
      <p:pic>
        <p:nvPicPr>
          <p:cNvPr id="2050" name="Picture 2" descr="http://jimmyakin.com/wp-content/uploads/05apr-crucifixion-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2133600"/>
            <a:ext cx="2590800" cy="40376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52722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amaranthinecharms.com/sitebuilder/images/2009-03-11-parchment_dark-1170x9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86" y="0"/>
            <a:ext cx="9154886" cy="69249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b="1" dirty="0" smtClean="0">
                <a:ln>
                  <a:solidFill>
                    <a:sysClr val="windowText" lastClr="000000"/>
                  </a:solidFill>
                </a:ln>
                <a:solidFill>
                  <a:srgbClr val="C00000"/>
                </a:solidFill>
                <a:latin typeface="Old English Text MT" pitchFamily="66" charset="0"/>
              </a:rPr>
              <a:t>Vicarious Suffering</a:t>
            </a:r>
            <a:endParaRPr lang="en-US" b="1" dirty="0">
              <a:ln>
                <a:solidFill>
                  <a:sysClr val="windowText" lastClr="000000"/>
                </a:solidFill>
              </a:ln>
              <a:solidFill>
                <a:srgbClr val="C00000"/>
              </a:solidFill>
              <a:latin typeface="Old English Text MT" pitchFamily="66" charset="0"/>
            </a:endParaRPr>
          </a:p>
        </p:txBody>
      </p:sp>
      <p:sp>
        <p:nvSpPr>
          <p:cNvPr id="3" name="Content Placeholder 2"/>
          <p:cNvSpPr>
            <a:spLocks noGrp="1"/>
          </p:cNvSpPr>
          <p:nvPr>
            <p:ph idx="1"/>
          </p:nvPr>
        </p:nvSpPr>
        <p:spPr/>
        <p:txBody>
          <a:bodyPr>
            <a:normAutofit lnSpcReduction="10000"/>
          </a:bodyPr>
          <a:lstStyle/>
          <a:p>
            <a:pPr marL="0" indent="0">
              <a:buNone/>
            </a:pPr>
            <a:r>
              <a:rPr lang="en-US" dirty="0">
                <a:latin typeface="Old English Text MT" pitchFamily="66" charset="0"/>
              </a:rPr>
              <a:t>Finally, with the gift of the Holy Spirit at Pentecost, the full, universal implications of Jesus' death were made manifest. Now the message was to be given not only to fellow believers but to the whole world (Mt. 28:19). </a:t>
            </a:r>
            <a:r>
              <a:rPr lang="en-US" dirty="0" smtClean="0">
                <a:latin typeface="Old English Text MT" pitchFamily="66" charset="0"/>
              </a:rPr>
              <a:t>…I </a:t>
            </a:r>
            <a:r>
              <a:rPr lang="en-US" dirty="0">
                <a:latin typeface="Old English Text MT" pitchFamily="66" charset="0"/>
              </a:rPr>
              <a:t>call this "mission" faith. The mission is to reveal God's love for God's sake, as Jesus did in his passion and death (Jn. 14:31)-to be a "witness" or "martyr." </a:t>
            </a:r>
          </a:p>
          <a:p>
            <a:pPr marL="457200" lvl="1" indent="0">
              <a:buNone/>
            </a:pPr>
            <a:r>
              <a:rPr lang="en-US" dirty="0">
                <a:latin typeface="Old English Text MT" pitchFamily="66" charset="0"/>
              </a:rPr>
              <a:t>				(Sears)</a:t>
            </a:r>
          </a:p>
          <a:p>
            <a:endParaRPr lang="en-US" dirty="0"/>
          </a:p>
        </p:txBody>
      </p:sp>
    </p:spTree>
    <p:extLst>
      <p:ext uri="{BB962C8B-B14F-4D97-AF65-F5344CB8AC3E}">
        <p14:creationId xmlns:p14="http://schemas.microsoft.com/office/powerpoint/2010/main" val="3133091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amaranthinecharms.com/sitebuilder/images/2009-03-11-parchment_dark-1170x9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86" y="0"/>
            <a:ext cx="9154886" cy="69249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fontScale="90000"/>
          </a:bodyPr>
          <a:lstStyle/>
          <a:p>
            <a:r>
              <a:rPr lang="en-US" b="1" dirty="0">
                <a:ln>
                  <a:solidFill>
                    <a:sysClr val="windowText" lastClr="000000"/>
                  </a:solidFill>
                </a:ln>
                <a:solidFill>
                  <a:srgbClr val="C00000"/>
                </a:solidFill>
                <a:latin typeface="Old English Text MT" pitchFamily="66" charset="0"/>
              </a:rPr>
              <a:t>Being Jesus:</a:t>
            </a:r>
            <a:br>
              <a:rPr lang="en-US" b="1" dirty="0">
                <a:ln>
                  <a:solidFill>
                    <a:sysClr val="windowText" lastClr="000000"/>
                  </a:solidFill>
                </a:ln>
                <a:solidFill>
                  <a:srgbClr val="C00000"/>
                </a:solidFill>
                <a:latin typeface="Old English Text MT" pitchFamily="66" charset="0"/>
              </a:rPr>
            </a:br>
            <a:r>
              <a:rPr lang="en-US" b="1" dirty="0">
                <a:ln>
                  <a:solidFill>
                    <a:sysClr val="windowText" lastClr="000000"/>
                  </a:solidFill>
                </a:ln>
                <a:solidFill>
                  <a:srgbClr val="C00000"/>
                </a:solidFill>
                <a:latin typeface="Old English Text MT" pitchFamily="66" charset="0"/>
              </a:rPr>
              <a:t>Slum Outreach in </a:t>
            </a:r>
            <a:r>
              <a:rPr lang="en-US" b="1" dirty="0" err="1">
                <a:ln>
                  <a:solidFill>
                    <a:sysClr val="windowText" lastClr="000000"/>
                  </a:solidFill>
                </a:ln>
                <a:solidFill>
                  <a:srgbClr val="C00000"/>
                </a:solidFill>
                <a:latin typeface="Old English Text MT" pitchFamily="66" charset="0"/>
              </a:rPr>
              <a:t>Malaybalay</a:t>
            </a:r>
            <a:endParaRPr lang="en-US" b="1" dirty="0">
              <a:ln>
                <a:solidFill>
                  <a:sysClr val="windowText" lastClr="000000"/>
                </a:solidFill>
              </a:ln>
              <a:solidFill>
                <a:srgbClr val="C00000"/>
              </a:solidFill>
              <a:latin typeface="Old English Text MT" pitchFamily="66" charset="0"/>
            </a:endParaRPr>
          </a:p>
        </p:txBody>
      </p:sp>
      <p:sp>
        <p:nvSpPr>
          <p:cNvPr id="3" name="Content Placeholder 2"/>
          <p:cNvSpPr>
            <a:spLocks noGrp="1"/>
          </p:cNvSpPr>
          <p:nvPr>
            <p:ph idx="1"/>
          </p:nvPr>
        </p:nvSpPr>
        <p:spPr/>
        <p:txBody>
          <a:bodyPr>
            <a:normAutofit fontScale="70000" lnSpcReduction="20000"/>
          </a:bodyPr>
          <a:lstStyle/>
          <a:p>
            <a:endParaRPr lang="en-US" dirty="0"/>
          </a:p>
          <a:p>
            <a:pPr marL="0" indent="0">
              <a:buNone/>
            </a:pPr>
            <a:r>
              <a:rPr lang="en-US" dirty="0" smtClean="0"/>
              <a:t>We </a:t>
            </a:r>
            <a:r>
              <a:rPr lang="en-US" dirty="0"/>
              <a:t>were still reeling from what we had seen during our visits to the community. The suffering is real. The poverty is real. It wasn’t out-of-sight, out-of-mind from our comfortable life back home any-more. </a:t>
            </a:r>
            <a:r>
              <a:rPr lang="en-US" i="1" dirty="0"/>
              <a:t>This is why we came here, </a:t>
            </a:r>
            <a:r>
              <a:rPr lang="en-US" dirty="0"/>
              <a:t>I kept thinking. </a:t>
            </a:r>
          </a:p>
          <a:p>
            <a:pPr marL="0" indent="0">
              <a:buNone/>
            </a:pPr>
            <a:r>
              <a:rPr lang="en-US" dirty="0"/>
              <a:t>So, we prayed! And God not only gave us an answer for working at Isla Bonita, he gave us a vision for our whole mission: The idea boils down to imitating Christ. For the first 30 or so years of His life, Jesus lived and worked among the people of Nazareth. He did what they did, ate what they ate, and lived how they lived. He cared about them and befriended them. He prayed with them and shared life with them. He shared in their sorrows, their struggles, and their joys. He was truly one of them…one of us. We feel convicted to imitate Jesus at Isla Bonita, becoming their friends, forming authentic relationships with people based on faith and friendship. Please pray for us!” </a:t>
            </a:r>
          </a:p>
        </p:txBody>
      </p:sp>
    </p:spTree>
    <p:extLst>
      <p:ext uri="{BB962C8B-B14F-4D97-AF65-F5344CB8AC3E}">
        <p14:creationId xmlns:p14="http://schemas.microsoft.com/office/powerpoint/2010/main" val="17041679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Word From Willow</a:t>
            </a:r>
            <a:endParaRPr lang="en-US" dirty="0"/>
          </a:p>
        </p:txBody>
      </p:sp>
      <p:sp>
        <p:nvSpPr>
          <p:cNvPr id="3" name="Content Placeholder 2"/>
          <p:cNvSpPr>
            <a:spLocks noGrp="1"/>
          </p:cNvSpPr>
          <p:nvPr>
            <p:ph idx="1"/>
          </p:nvPr>
        </p:nvSpPr>
        <p:spPr>
          <a:xfrm>
            <a:off x="457200" y="2133600"/>
            <a:ext cx="8229600" cy="3992563"/>
          </a:xfrm>
        </p:spPr>
        <p:txBody>
          <a:bodyPr>
            <a:normAutofit fontScale="85000" lnSpcReduction="10000"/>
          </a:bodyPr>
          <a:lstStyle/>
          <a:p>
            <a:r>
              <a:rPr lang="en-US" dirty="0" smtClean="0">
                <a:effectLst/>
              </a:rPr>
              <a:t>Church activity </a:t>
            </a:r>
            <a:r>
              <a:rPr lang="en-US" b="1" dirty="0"/>
              <a:t>IS NOT</a:t>
            </a:r>
            <a:r>
              <a:rPr lang="en-US" dirty="0" smtClean="0">
                <a:effectLst/>
              </a:rPr>
              <a:t> a blueprint for spiritual growth.</a:t>
            </a:r>
          </a:p>
          <a:p>
            <a:r>
              <a:rPr lang="en-US" dirty="0" smtClean="0">
                <a:effectLst/>
              </a:rPr>
              <a:t>A person’s love of God and love of others increases along a </a:t>
            </a:r>
            <a:r>
              <a:rPr lang="en-US" b="1" dirty="0"/>
              <a:t>SPIRITUAL CONTINUUM</a:t>
            </a:r>
            <a:r>
              <a:rPr lang="en-US" dirty="0" smtClean="0">
                <a:effectLst/>
              </a:rPr>
              <a:t> defined by their relationship with Christ.</a:t>
            </a:r>
          </a:p>
          <a:p>
            <a:r>
              <a:rPr lang="en-US" b="1" dirty="0"/>
              <a:t>KEY CATALYSTS</a:t>
            </a:r>
            <a:r>
              <a:rPr lang="en-US" dirty="0" smtClean="0">
                <a:effectLst/>
              </a:rPr>
              <a:t> trigger movement along the continuum.</a:t>
            </a:r>
          </a:p>
          <a:p>
            <a:r>
              <a:rPr lang="en-US" dirty="0" smtClean="0">
                <a:effectLst/>
              </a:rPr>
              <a:t>Churches that know how their people stack up against these catalysts have a </a:t>
            </a:r>
            <a:r>
              <a:rPr lang="en-US" b="1" dirty="0"/>
              <a:t>CLEAR ROADMAP</a:t>
            </a:r>
            <a:r>
              <a:rPr lang="en-US" dirty="0" smtClean="0">
                <a:effectLst/>
              </a:rPr>
              <a:t> to guide their spiritual growth.</a:t>
            </a:r>
          </a:p>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1143000"/>
            <a:ext cx="304800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300853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hlinkClick r:id="rId2"/>
              </a:rPr>
              <a:t>http://www.revealnow.com/</a:t>
            </a:r>
            <a:r>
              <a:rPr lang="en-US" dirty="0"/>
              <a:t> </a:t>
            </a:r>
            <a:br>
              <a:rPr lang="en-US" dirty="0"/>
            </a:br>
            <a:endParaRPr lang="en-US" dirty="0"/>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447800"/>
            <a:ext cx="8153400" cy="43842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745113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629400" y="5867400"/>
            <a:ext cx="2209800" cy="715963"/>
          </a:xfrm>
        </p:spPr>
        <p:txBody>
          <a:bodyPr>
            <a:normAutofit/>
          </a:bodyPr>
          <a:lstStyle/>
          <a:p>
            <a:pPr marL="0" indent="0">
              <a:buNone/>
            </a:pPr>
            <a:r>
              <a:rPr lang="en-US" sz="2000" dirty="0" smtClean="0"/>
              <a:t>lifepointchurch.org</a:t>
            </a:r>
            <a:endParaRPr lang="en-US" sz="2000" dirty="0"/>
          </a:p>
        </p:txBody>
      </p:sp>
      <p:pic>
        <p:nvPicPr>
          <p:cNvPr id="2050" name="Picture 2" descr="http://www.lifepointchurch.org/../../assets/1284/journey_small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0"/>
            <a:ext cx="3962400" cy="6815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41895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 Size And Health</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19171664"/>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213899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r>
              <a:rPr lang="en-US" dirty="0" smtClean="0"/>
              <a:t>If you were to measure your health by the stage theories, how would you describe your health?</a:t>
            </a:r>
          </a:p>
          <a:p>
            <a:r>
              <a:rPr lang="en-US" dirty="0" smtClean="0"/>
              <a:t>How have you tried to grow healthy spiritually?</a:t>
            </a:r>
          </a:p>
          <a:p>
            <a:r>
              <a:rPr lang="en-US" dirty="0" smtClean="0"/>
              <a:t>How much is stage theory descriptive and how is it proscriptive (i.e. can knowing stage theory increase health)?</a:t>
            </a:r>
            <a:endParaRPr lang="en-US" dirty="0"/>
          </a:p>
        </p:txBody>
      </p:sp>
    </p:spTree>
    <p:extLst>
      <p:ext uri="{BB962C8B-B14F-4D97-AF65-F5344CB8AC3E}">
        <p14:creationId xmlns:p14="http://schemas.microsoft.com/office/powerpoint/2010/main" val="33462732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Worldview Formation</a:t>
            </a:r>
            <a:endParaRPr lang="en-US" dirty="0"/>
          </a:p>
        </p:txBody>
      </p:sp>
      <p:sp>
        <p:nvSpPr>
          <p:cNvPr id="3" name="Content Placeholder 2"/>
          <p:cNvSpPr>
            <a:spLocks noGrp="1"/>
          </p:cNvSpPr>
          <p:nvPr>
            <p:ph idx="1"/>
          </p:nvPr>
        </p:nvSpPr>
        <p:spPr/>
        <p:txBody>
          <a:bodyPr/>
          <a:lstStyle/>
          <a:p>
            <a:r>
              <a:rPr lang="en-US" dirty="0" smtClean="0"/>
              <a:t>Romans 12:2</a:t>
            </a:r>
          </a:p>
          <a:p>
            <a:pPr lvl="1"/>
            <a:r>
              <a:rPr lang="en-US" dirty="0" smtClean="0"/>
              <a:t>Be transformed by the renewing of your mind</a:t>
            </a:r>
            <a:endParaRPr lang="en-US" dirty="0"/>
          </a:p>
        </p:txBody>
      </p:sp>
      <p:pic>
        <p:nvPicPr>
          <p:cNvPr id="3074" name="Picture 2" descr="http://www.ibcberlin.org/blog/wp-content/uploads/Be-Transformed-Christian-PowerPoin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03042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http://northmobile.files.wordpress.com/2008/10/thinking-man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11" y="304800"/>
            <a:ext cx="9133200" cy="625928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b="1" dirty="0" smtClean="0">
                <a:effectLst>
                  <a:glow rad="101600">
                    <a:schemeClr val="accent3">
                      <a:satMod val="175000"/>
                      <a:alpha val="40000"/>
                    </a:schemeClr>
                  </a:glow>
                </a:effectLst>
              </a:rPr>
              <a:t>Keith </a:t>
            </a:r>
            <a:r>
              <a:rPr lang="en-US" b="1" dirty="0" err="1" smtClean="0">
                <a:effectLst>
                  <a:glow rad="101600">
                    <a:schemeClr val="accent3">
                      <a:satMod val="175000"/>
                      <a:alpha val="40000"/>
                    </a:schemeClr>
                  </a:glow>
                </a:effectLst>
              </a:rPr>
              <a:t>Bjorge</a:t>
            </a:r>
            <a:endParaRPr lang="en-US" b="1" dirty="0">
              <a:effectLst>
                <a:glow rad="101600">
                  <a:schemeClr val="accent3">
                    <a:satMod val="175000"/>
                    <a:alpha val="40000"/>
                  </a:schemeClr>
                </a:glow>
              </a:effectLst>
            </a:endParaRPr>
          </a:p>
        </p:txBody>
      </p:sp>
      <p:sp>
        <p:nvSpPr>
          <p:cNvPr id="3" name="Content Placeholder 2"/>
          <p:cNvSpPr>
            <a:spLocks noGrp="1"/>
          </p:cNvSpPr>
          <p:nvPr>
            <p:ph idx="1"/>
          </p:nvPr>
        </p:nvSpPr>
        <p:spPr/>
        <p:txBody>
          <a:bodyPr/>
          <a:lstStyle/>
          <a:p>
            <a:r>
              <a:rPr lang="en-US" b="1" dirty="0" smtClean="0">
                <a:effectLst>
                  <a:glow rad="228600">
                    <a:schemeClr val="accent3">
                      <a:satMod val="175000"/>
                      <a:alpha val="40000"/>
                    </a:schemeClr>
                  </a:glow>
                </a:effectLst>
              </a:rPr>
              <a:t>Change my feelings or change my thinking?</a:t>
            </a:r>
            <a:endParaRPr lang="en-US" b="1" dirty="0">
              <a:effectLst>
                <a:glow rad="228600">
                  <a:schemeClr val="accent3">
                    <a:satMod val="175000"/>
                    <a:alpha val="40000"/>
                  </a:schemeClr>
                </a:glow>
              </a:effectLst>
            </a:endParaRPr>
          </a:p>
        </p:txBody>
      </p:sp>
      <p:pic>
        <p:nvPicPr>
          <p:cNvPr id="4098" name="Picture 2" descr="http://m3.licdn.com/mpr/pub/image-lDlbFyVsKI4wQOsLGINAto525ibtItOJADNlUADs5K3hG3tylDllb7bs5MoI-t__XvI2/keith-bjorg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457200"/>
            <a:ext cx="952500" cy="95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14383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amaranthinecharms.com/sitebuilder/images/2009-03-11-parchment_dark-1170x9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86" y="0"/>
            <a:ext cx="9154886" cy="69249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b="1" dirty="0" smtClean="0">
                <a:ln>
                  <a:solidFill>
                    <a:sysClr val="windowText" lastClr="000000"/>
                  </a:solidFill>
                </a:ln>
                <a:solidFill>
                  <a:srgbClr val="C00000"/>
                </a:solidFill>
                <a:latin typeface="Old English Text MT" pitchFamily="66" charset="0"/>
              </a:rPr>
              <a:t>Worldview Narrative</a:t>
            </a:r>
            <a:endParaRPr lang="en-US" b="1" dirty="0">
              <a:ln>
                <a:solidFill>
                  <a:sysClr val="windowText" lastClr="000000"/>
                </a:solidFill>
              </a:ln>
              <a:solidFill>
                <a:srgbClr val="C00000"/>
              </a:solidFill>
              <a:latin typeface="Old English Text MT" pitchFamily="66" charset="0"/>
            </a:endParaRPr>
          </a:p>
        </p:txBody>
      </p:sp>
      <p:sp>
        <p:nvSpPr>
          <p:cNvPr id="3" name="Content Placeholder 2"/>
          <p:cNvSpPr>
            <a:spLocks noGrp="1"/>
          </p:cNvSpPr>
          <p:nvPr>
            <p:ph idx="1"/>
          </p:nvPr>
        </p:nvSpPr>
        <p:spPr/>
        <p:txBody>
          <a:bodyPr/>
          <a:lstStyle/>
          <a:p>
            <a:r>
              <a:rPr lang="en-US" dirty="0" smtClean="0">
                <a:latin typeface="Old English Text MT" pitchFamily="66" charset="0"/>
              </a:rPr>
              <a:t>Harmony</a:t>
            </a:r>
          </a:p>
          <a:p>
            <a:pPr lvl="1"/>
            <a:r>
              <a:rPr lang="en-US" dirty="0" smtClean="0">
                <a:latin typeface="Old English Text MT" pitchFamily="66" charset="0"/>
              </a:rPr>
              <a:t>World created in Shalom</a:t>
            </a:r>
            <a:endParaRPr lang="en-US" dirty="0">
              <a:latin typeface="Old English Text MT" pitchFamily="66" charset="0"/>
            </a:endParaRPr>
          </a:p>
        </p:txBody>
      </p:sp>
      <p:pic>
        <p:nvPicPr>
          <p:cNvPr id="5122" name="Picture 2" descr="http://www.hebrewworld.com/graphics/OFFER/DELL-SHALO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3065091"/>
            <a:ext cx="4051300" cy="31907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91908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endParaRPr lang="en-US" smtClean="0"/>
          </a:p>
        </p:txBody>
      </p:sp>
      <p:sp>
        <p:nvSpPr>
          <p:cNvPr id="22531" name="Content Placeholder 2"/>
          <p:cNvSpPr>
            <a:spLocks noGrp="1"/>
          </p:cNvSpPr>
          <p:nvPr>
            <p:ph idx="1"/>
          </p:nvPr>
        </p:nvSpPr>
        <p:spPr>
          <a:xfrm>
            <a:off x="457200" y="1600200"/>
            <a:ext cx="8229600" cy="3352800"/>
          </a:xfrm>
        </p:spPr>
        <p:txBody>
          <a:bodyPr/>
          <a:lstStyle/>
          <a:p>
            <a:pPr algn="ctr">
              <a:buFont typeface="Arial" charset="0"/>
              <a:buNone/>
            </a:pPr>
            <a:r>
              <a:rPr lang="en-US" sz="20000" smtClean="0">
                <a:solidFill>
                  <a:schemeClr val="bg1"/>
                </a:solidFill>
              </a:rPr>
              <a:t>GOD</a:t>
            </a:r>
          </a:p>
        </p:txBody>
      </p:sp>
    </p:spTree>
    <p:extLst>
      <p:ext uri="{BB962C8B-B14F-4D97-AF65-F5344CB8AC3E}">
        <p14:creationId xmlns:p14="http://schemas.microsoft.com/office/powerpoint/2010/main" val="24230185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smtClean="0"/>
              <a:t>CREATION</a:t>
            </a:r>
          </a:p>
        </p:txBody>
      </p:sp>
      <p:sp>
        <p:nvSpPr>
          <p:cNvPr id="23555" name="Content Placeholder 2"/>
          <p:cNvSpPr>
            <a:spLocks noGrp="1"/>
          </p:cNvSpPr>
          <p:nvPr>
            <p:ph idx="1"/>
          </p:nvPr>
        </p:nvSpPr>
        <p:spPr/>
        <p:txBody>
          <a:bodyPr/>
          <a:lstStyle/>
          <a:p>
            <a:endParaRPr lang="en-US" smtClean="0"/>
          </a:p>
        </p:txBody>
      </p:sp>
      <p:pic>
        <p:nvPicPr>
          <p:cNvPr id="23556" name="Picture 2" descr="http://mktgart.tripod.com/sitebuildercontent/sitebuilderpictures/61389178wlffci_ph.jpg"/>
          <p:cNvPicPr>
            <a:picLocks noChangeAspect="1" noChangeArrowheads="1"/>
          </p:cNvPicPr>
          <p:nvPr/>
        </p:nvPicPr>
        <p:blipFill>
          <a:blip r:embed="rId2" cstate="print"/>
          <a:srcRect/>
          <a:stretch>
            <a:fillRect/>
          </a:stretch>
        </p:blipFill>
        <p:spPr bwMode="auto">
          <a:xfrm>
            <a:off x="1905000" y="1600200"/>
            <a:ext cx="5019675" cy="4695825"/>
          </a:xfrm>
          <a:prstGeom prst="rect">
            <a:avLst/>
          </a:prstGeom>
          <a:noFill/>
          <a:ln w="9525">
            <a:noFill/>
            <a:miter lim="800000"/>
            <a:headEnd/>
            <a:tailEnd/>
          </a:ln>
        </p:spPr>
      </p:pic>
    </p:spTree>
    <p:extLst>
      <p:ext uri="{BB962C8B-B14F-4D97-AF65-F5344CB8AC3E}">
        <p14:creationId xmlns:p14="http://schemas.microsoft.com/office/powerpoint/2010/main" val="193559932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smtClean="0">
                <a:solidFill>
                  <a:srgbClr val="C00000"/>
                </a:solidFill>
              </a:rPr>
              <a:t>FALL</a:t>
            </a:r>
          </a:p>
        </p:txBody>
      </p:sp>
      <p:sp>
        <p:nvSpPr>
          <p:cNvPr id="24579" name="Content Placeholder 2"/>
          <p:cNvSpPr>
            <a:spLocks noGrp="1"/>
          </p:cNvSpPr>
          <p:nvPr>
            <p:ph idx="1"/>
          </p:nvPr>
        </p:nvSpPr>
        <p:spPr/>
        <p:txBody>
          <a:bodyPr/>
          <a:lstStyle/>
          <a:p>
            <a:endParaRPr lang="en-US" smtClean="0"/>
          </a:p>
        </p:txBody>
      </p:sp>
      <p:pic>
        <p:nvPicPr>
          <p:cNvPr id="24580" name="Picture 2" descr="http://3.bp.blogspot.com/_PISi8kmGrc0/SgrDLglAUUI/AAAAAAAAA_A/ddd85g1kLtE/s400/Apple-with-Bite-main.jpg"/>
          <p:cNvPicPr>
            <a:picLocks noChangeAspect="1" noChangeArrowheads="1"/>
          </p:cNvPicPr>
          <p:nvPr/>
        </p:nvPicPr>
        <p:blipFill>
          <a:blip r:embed="rId2" cstate="print"/>
          <a:srcRect/>
          <a:stretch>
            <a:fillRect/>
          </a:stretch>
        </p:blipFill>
        <p:spPr bwMode="auto">
          <a:xfrm>
            <a:off x="1143000" y="1600200"/>
            <a:ext cx="6477000" cy="4549775"/>
          </a:xfrm>
          <a:prstGeom prst="rect">
            <a:avLst/>
          </a:prstGeom>
          <a:noFill/>
          <a:ln w="9525">
            <a:noFill/>
            <a:miter lim="800000"/>
            <a:headEnd/>
            <a:tailEnd/>
          </a:ln>
        </p:spPr>
      </p:pic>
    </p:spTree>
    <p:extLst>
      <p:ext uri="{BB962C8B-B14F-4D97-AF65-F5344CB8AC3E}">
        <p14:creationId xmlns:p14="http://schemas.microsoft.com/office/powerpoint/2010/main" val="27626554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en-US" b="1" dirty="0" smtClean="0">
                <a:solidFill>
                  <a:schemeClr val="bg2">
                    <a:lumMod val="75000"/>
                  </a:schemeClr>
                </a:solidFill>
              </a:rPr>
              <a:t>Redemption</a:t>
            </a:r>
          </a:p>
        </p:txBody>
      </p:sp>
      <p:sp>
        <p:nvSpPr>
          <p:cNvPr id="25603" name="Content Placeholder 2"/>
          <p:cNvSpPr>
            <a:spLocks noGrp="1"/>
          </p:cNvSpPr>
          <p:nvPr>
            <p:ph idx="1"/>
          </p:nvPr>
        </p:nvSpPr>
        <p:spPr/>
        <p:txBody>
          <a:bodyPr/>
          <a:lstStyle/>
          <a:p>
            <a:endParaRPr lang="en-US" smtClean="0"/>
          </a:p>
        </p:txBody>
      </p:sp>
      <p:pic>
        <p:nvPicPr>
          <p:cNvPr id="25604" name="Picture 2" descr="http://www.jesus-pictures.net/jesus-pictures/ornate-cross-with-light-rays-and-clouds.jpg"/>
          <p:cNvPicPr>
            <a:picLocks noChangeAspect="1" noChangeArrowheads="1"/>
          </p:cNvPicPr>
          <p:nvPr/>
        </p:nvPicPr>
        <p:blipFill>
          <a:blip r:embed="rId2" cstate="print"/>
          <a:srcRect/>
          <a:stretch>
            <a:fillRect/>
          </a:stretch>
        </p:blipFill>
        <p:spPr bwMode="auto">
          <a:xfrm>
            <a:off x="2438400" y="1600200"/>
            <a:ext cx="3733800" cy="4695825"/>
          </a:xfrm>
          <a:prstGeom prst="rect">
            <a:avLst/>
          </a:prstGeom>
          <a:noFill/>
          <a:ln w="9525">
            <a:noFill/>
            <a:miter lim="800000"/>
            <a:headEnd/>
            <a:tailEnd/>
          </a:ln>
        </p:spPr>
      </p:pic>
    </p:spTree>
    <p:extLst>
      <p:ext uri="{BB962C8B-B14F-4D97-AF65-F5344CB8AC3E}">
        <p14:creationId xmlns:p14="http://schemas.microsoft.com/office/powerpoint/2010/main" val="37560060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en-US" b="1" dirty="0" smtClean="0">
                <a:solidFill>
                  <a:schemeClr val="accent3">
                    <a:lumMod val="50000"/>
                  </a:schemeClr>
                </a:solidFill>
              </a:rPr>
              <a:t>Kingdom of God</a:t>
            </a:r>
          </a:p>
        </p:txBody>
      </p:sp>
      <p:sp>
        <p:nvSpPr>
          <p:cNvPr id="26627" name="Content Placeholder 2"/>
          <p:cNvSpPr>
            <a:spLocks noGrp="1"/>
          </p:cNvSpPr>
          <p:nvPr>
            <p:ph idx="1"/>
          </p:nvPr>
        </p:nvSpPr>
        <p:spPr/>
        <p:txBody>
          <a:bodyPr/>
          <a:lstStyle/>
          <a:p>
            <a:endParaRPr lang="en-US" smtClean="0"/>
          </a:p>
        </p:txBody>
      </p:sp>
      <p:pic>
        <p:nvPicPr>
          <p:cNvPr id="26628" name="Picture 2" descr="http://projectgifted.com/blog/files/2010/01/planetlove.jpg"/>
          <p:cNvPicPr>
            <a:picLocks noChangeAspect="1" noChangeArrowheads="1"/>
          </p:cNvPicPr>
          <p:nvPr/>
        </p:nvPicPr>
        <p:blipFill>
          <a:blip r:embed="rId2" cstate="print"/>
          <a:srcRect/>
          <a:stretch>
            <a:fillRect/>
          </a:stretch>
        </p:blipFill>
        <p:spPr bwMode="auto">
          <a:xfrm>
            <a:off x="1219200" y="1600200"/>
            <a:ext cx="6742113" cy="4514850"/>
          </a:xfrm>
          <a:prstGeom prst="rect">
            <a:avLst/>
          </a:prstGeom>
          <a:noFill/>
          <a:ln w="9525">
            <a:noFill/>
            <a:miter lim="800000"/>
            <a:headEnd/>
            <a:tailEnd/>
          </a:ln>
        </p:spPr>
      </p:pic>
    </p:spTree>
    <p:extLst>
      <p:ext uri="{BB962C8B-B14F-4D97-AF65-F5344CB8AC3E}">
        <p14:creationId xmlns:p14="http://schemas.microsoft.com/office/powerpoint/2010/main" val="10995819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47108" name="Picture 4" descr="http://images.bookbyte.com/isbn.aspx?isbn=9780802839817"/>
          <p:cNvPicPr>
            <a:picLocks noChangeAspect="1" noChangeArrowheads="1"/>
          </p:cNvPicPr>
          <p:nvPr/>
        </p:nvPicPr>
        <p:blipFill>
          <a:blip r:embed="rId2" cstate="print"/>
          <a:srcRect/>
          <a:stretch>
            <a:fillRect/>
          </a:stretch>
        </p:blipFill>
        <p:spPr bwMode="auto">
          <a:xfrm>
            <a:off x="3048000" y="990600"/>
            <a:ext cx="2924175" cy="4524375"/>
          </a:xfrm>
          <a:prstGeom prst="rect">
            <a:avLst/>
          </a:prstGeom>
          <a:noFill/>
        </p:spPr>
      </p:pic>
    </p:spTree>
    <p:extLst>
      <p:ext uri="{BB962C8B-B14F-4D97-AF65-F5344CB8AC3E}">
        <p14:creationId xmlns:p14="http://schemas.microsoft.com/office/powerpoint/2010/main" val="34897096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amaranthinecharms.com/sitebuilder/images/2009-03-11-parchment_dark-1170x9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86" y="0"/>
            <a:ext cx="9154886" cy="69249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b="1" dirty="0" smtClean="0">
                <a:ln>
                  <a:solidFill>
                    <a:sysClr val="windowText" lastClr="000000"/>
                  </a:solidFill>
                </a:ln>
                <a:solidFill>
                  <a:srgbClr val="C00000"/>
                </a:solidFill>
                <a:latin typeface="Old English Text MT" pitchFamily="66" charset="0"/>
              </a:rPr>
              <a:t>As You Like It</a:t>
            </a:r>
            <a:endParaRPr lang="en-US" b="1" dirty="0">
              <a:ln>
                <a:solidFill>
                  <a:sysClr val="windowText" lastClr="000000"/>
                </a:solidFill>
              </a:ln>
              <a:solidFill>
                <a:srgbClr val="C00000"/>
              </a:solidFill>
              <a:latin typeface="Old English Text MT" pitchFamily="66" charset="0"/>
            </a:endParaRPr>
          </a:p>
        </p:txBody>
      </p:sp>
      <p:sp>
        <p:nvSpPr>
          <p:cNvPr id="3" name="Content Placeholder 2"/>
          <p:cNvSpPr>
            <a:spLocks noGrp="1"/>
          </p:cNvSpPr>
          <p:nvPr>
            <p:ph idx="1"/>
          </p:nvPr>
        </p:nvSpPr>
        <p:spPr/>
        <p:txBody>
          <a:bodyPr/>
          <a:lstStyle/>
          <a:p>
            <a:pPr marL="0" indent="0">
              <a:buNone/>
            </a:pPr>
            <a:r>
              <a:rPr lang="en-US" dirty="0" smtClean="0">
                <a:effectLst/>
                <a:latin typeface="Old English Text MT" pitchFamily="66" charset="0"/>
              </a:rPr>
              <a:t>All the world's a stage,</a:t>
            </a:r>
            <a:br>
              <a:rPr lang="en-US" dirty="0" smtClean="0">
                <a:effectLst/>
                <a:latin typeface="Old English Text MT" pitchFamily="66" charset="0"/>
              </a:rPr>
            </a:br>
            <a:r>
              <a:rPr lang="en-US" dirty="0" smtClean="0">
                <a:effectLst/>
                <a:latin typeface="Old English Text MT" pitchFamily="66" charset="0"/>
              </a:rPr>
              <a:t>And all the men and women merely players:</a:t>
            </a:r>
            <a:br>
              <a:rPr lang="en-US" dirty="0" smtClean="0">
                <a:effectLst/>
                <a:latin typeface="Old English Text MT" pitchFamily="66" charset="0"/>
              </a:rPr>
            </a:br>
            <a:r>
              <a:rPr lang="en-US" dirty="0" smtClean="0">
                <a:effectLst/>
                <a:latin typeface="Old English Text MT" pitchFamily="66" charset="0"/>
              </a:rPr>
              <a:t>They have their exits and their entrances;</a:t>
            </a:r>
            <a:br>
              <a:rPr lang="en-US" dirty="0" smtClean="0">
                <a:effectLst/>
                <a:latin typeface="Old English Text MT" pitchFamily="66" charset="0"/>
              </a:rPr>
            </a:br>
            <a:r>
              <a:rPr lang="en-US" dirty="0" smtClean="0">
                <a:effectLst/>
                <a:latin typeface="Old English Text MT" pitchFamily="66" charset="0"/>
              </a:rPr>
              <a:t>And one man in his time plays many parts</a:t>
            </a:r>
          </a:p>
          <a:p>
            <a:pPr marL="0" indent="0">
              <a:buNone/>
            </a:pPr>
            <a:r>
              <a:rPr lang="en-US" dirty="0">
                <a:latin typeface="Old English Text MT" pitchFamily="66" charset="0"/>
              </a:rPr>
              <a:t>	</a:t>
            </a:r>
            <a:r>
              <a:rPr lang="en-US" dirty="0" smtClean="0">
                <a:latin typeface="Old English Text MT" pitchFamily="66" charset="0"/>
              </a:rPr>
              <a:t>				(Shakespeare)</a:t>
            </a:r>
            <a:endParaRPr lang="en-US" dirty="0" smtClean="0">
              <a:effectLst/>
              <a:latin typeface="Old English Text MT" pitchFamily="66" charset="0"/>
            </a:endParaRPr>
          </a:p>
        </p:txBody>
      </p:sp>
    </p:spTree>
    <p:extLst>
      <p:ext uri="{BB962C8B-B14F-4D97-AF65-F5344CB8AC3E}">
        <p14:creationId xmlns:p14="http://schemas.microsoft.com/office/powerpoint/2010/main" val="36118764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amaranthinecharms.com/sitebuilder/images/2009-03-11-parchment_dark-1170x9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86" y="0"/>
            <a:ext cx="9154886" cy="69249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latin typeface="Algerian" pitchFamily="82" charset="0"/>
              </a:rPr>
              <a:t>Questions</a:t>
            </a:r>
            <a:endParaRPr lang="en-US" dirty="0">
              <a:latin typeface="Algerian" pitchFamily="82" charset="0"/>
            </a:endParaRPr>
          </a:p>
        </p:txBody>
      </p:sp>
      <p:sp>
        <p:nvSpPr>
          <p:cNvPr id="3" name="Content Placeholder 2"/>
          <p:cNvSpPr>
            <a:spLocks noGrp="1"/>
          </p:cNvSpPr>
          <p:nvPr>
            <p:ph idx="1"/>
          </p:nvPr>
        </p:nvSpPr>
        <p:spPr/>
        <p:txBody>
          <a:bodyPr/>
          <a:lstStyle/>
          <a:p>
            <a:r>
              <a:rPr lang="en-US" dirty="0" smtClean="0">
                <a:latin typeface="Algerian" pitchFamily="82" charset="0"/>
              </a:rPr>
              <a:t>Am I in harmony with God’s story?</a:t>
            </a:r>
          </a:p>
          <a:p>
            <a:r>
              <a:rPr lang="en-US" dirty="0" smtClean="0">
                <a:latin typeface="Algerian" pitchFamily="82" charset="0"/>
              </a:rPr>
              <a:t>Do I study God’s story to fine tune my shalom?</a:t>
            </a:r>
          </a:p>
          <a:p>
            <a:r>
              <a:rPr lang="en-US" dirty="0" smtClean="0">
                <a:latin typeface="Algerian" pitchFamily="82" charset="0"/>
              </a:rPr>
              <a:t>Do I hold myself accountable to shalom?</a:t>
            </a:r>
            <a:endParaRPr lang="en-US" dirty="0">
              <a:latin typeface="Algerian" pitchFamily="82" charset="0"/>
            </a:endParaRPr>
          </a:p>
        </p:txBody>
      </p:sp>
    </p:spTree>
    <p:extLst>
      <p:ext uri="{BB962C8B-B14F-4D97-AF65-F5344CB8AC3E}">
        <p14:creationId xmlns:p14="http://schemas.microsoft.com/office/powerpoint/2010/main" val="13749846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Worldview Beliefs</a:t>
            </a:r>
            <a:endParaRPr lang="en-US" b="1" dirty="0"/>
          </a:p>
        </p:txBody>
      </p:sp>
      <p:sp>
        <p:nvSpPr>
          <p:cNvPr id="3" name="Content Placeholder 2"/>
          <p:cNvSpPr>
            <a:spLocks noGrp="1"/>
          </p:cNvSpPr>
          <p:nvPr>
            <p:ph idx="1"/>
          </p:nvPr>
        </p:nvSpPr>
        <p:spPr/>
        <p:txBody>
          <a:bodyPr/>
          <a:lstStyle/>
          <a:p>
            <a:r>
              <a:rPr lang="en-US" dirty="0" smtClean="0"/>
              <a:t>Which beliefs truly define us?</a:t>
            </a:r>
          </a:p>
          <a:p>
            <a:r>
              <a:rPr lang="en-US" dirty="0" smtClean="0"/>
              <a:t>Which beliefs do we shape our lives around?</a:t>
            </a:r>
            <a:endParaRPr lang="en-US" dirty="0"/>
          </a:p>
        </p:txBody>
      </p:sp>
      <p:pic>
        <p:nvPicPr>
          <p:cNvPr id="6146" name="Picture 2" descr="http://afcmin.org/ateam/wp-content/uploads/2009/10/world_view_b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3124200"/>
            <a:ext cx="2667000" cy="28483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989459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en-US" dirty="0" smtClean="0">
                <a:solidFill>
                  <a:schemeClr val="bg2">
                    <a:lumMod val="75000"/>
                  </a:schemeClr>
                </a:solidFill>
              </a:rPr>
              <a:t>What Thoughts Count?</a:t>
            </a:r>
          </a:p>
        </p:txBody>
      </p:sp>
      <p:sp>
        <p:nvSpPr>
          <p:cNvPr id="3" name="Content Placeholder 2"/>
          <p:cNvSpPr>
            <a:spLocks noGrp="1"/>
          </p:cNvSpPr>
          <p:nvPr>
            <p:ph idx="1"/>
          </p:nvPr>
        </p:nvSpPr>
        <p:spPr/>
        <p:txBody>
          <a:bodyPr rtlCol="0">
            <a:normAutofit/>
          </a:bodyPr>
          <a:lstStyle/>
          <a:p>
            <a:pPr fontAlgn="auto">
              <a:spcAft>
                <a:spcPts val="0"/>
              </a:spcAft>
              <a:buFont typeface="Arial" pitchFamily="34" charset="0"/>
              <a:buChar char="•"/>
              <a:defRPr/>
            </a:pPr>
            <a:r>
              <a:rPr lang="en-US" dirty="0" smtClean="0">
                <a:solidFill>
                  <a:schemeClr val="bg2">
                    <a:lumMod val="75000"/>
                  </a:schemeClr>
                </a:solidFill>
              </a:rPr>
              <a:t>Thoughts about a supreme being or force</a:t>
            </a:r>
          </a:p>
          <a:p>
            <a:pPr fontAlgn="auto">
              <a:spcAft>
                <a:spcPts val="0"/>
              </a:spcAft>
              <a:buFont typeface="Arial" pitchFamily="34" charset="0"/>
              <a:buChar char="•"/>
              <a:defRPr/>
            </a:pPr>
            <a:r>
              <a:rPr lang="en-US" dirty="0" smtClean="0">
                <a:solidFill>
                  <a:schemeClr val="bg2">
                    <a:lumMod val="75000"/>
                  </a:schemeClr>
                </a:solidFill>
              </a:rPr>
              <a:t>Thoughts about human nature and human origins and destiny</a:t>
            </a:r>
          </a:p>
          <a:p>
            <a:pPr fontAlgn="auto">
              <a:spcAft>
                <a:spcPts val="0"/>
              </a:spcAft>
              <a:buFont typeface="Arial" pitchFamily="34" charset="0"/>
              <a:buChar char="•"/>
              <a:defRPr/>
            </a:pPr>
            <a:r>
              <a:rPr lang="en-US" dirty="0" smtClean="0">
                <a:solidFill>
                  <a:schemeClr val="bg2">
                    <a:lumMod val="75000"/>
                  </a:schemeClr>
                </a:solidFill>
              </a:rPr>
              <a:t>Thoughts about what truly exists</a:t>
            </a:r>
          </a:p>
          <a:p>
            <a:pPr fontAlgn="auto">
              <a:spcAft>
                <a:spcPts val="0"/>
              </a:spcAft>
              <a:buFont typeface="Arial" pitchFamily="34" charset="0"/>
              <a:buChar char="•"/>
              <a:defRPr/>
            </a:pPr>
            <a:r>
              <a:rPr lang="en-US" dirty="0" smtClean="0">
                <a:solidFill>
                  <a:schemeClr val="bg2">
                    <a:lumMod val="75000"/>
                  </a:schemeClr>
                </a:solidFill>
              </a:rPr>
              <a:t>Thoughts about what I can know</a:t>
            </a:r>
          </a:p>
          <a:p>
            <a:pPr fontAlgn="auto">
              <a:spcAft>
                <a:spcPts val="0"/>
              </a:spcAft>
              <a:buFont typeface="Arial" pitchFamily="34" charset="0"/>
              <a:buChar char="•"/>
              <a:defRPr/>
            </a:pPr>
            <a:r>
              <a:rPr lang="en-US" dirty="0" smtClean="0">
                <a:solidFill>
                  <a:schemeClr val="bg2">
                    <a:lumMod val="75000"/>
                  </a:schemeClr>
                </a:solidFill>
              </a:rPr>
              <a:t>Thoughts about what makes a good argument</a:t>
            </a:r>
          </a:p>
          <a:p>
            <a:pPr fontAlgn="auto">
              <a:spcAft>
                <a:spcPts val="0"/>
              </a:spcAft>
              <a:buFont typeface="Arial" pitchFamily="34" charset="0"/>
              <a:buChar char="•"/>
              <a:defRPr/>
            </a:pPr>
            <a:r>
              <a:rPr lang="en-US" dirty="0" smtClean="0">
                <a:solidFill>
                  <a:schemeClr val="bg2">
                    <a:lumMod val="75000"/>
                  </a:schemeClr>
                </a:solidFill>
              </a:rPr>
              <a:t>Thoughts about values</a:t>
            </a:r>
          </a:p>
        </p:txBody>
      </p:sp>
    </p:spTree>
    <p:extLst>
      <p:ext uri="{BB962C8B-B14F-4D97-AF65-F5344CB8AC3E}">
        <p14:creationId xmlns:p14="http://schemas.microsoft.com/office/powerpoint/2010/main" val="36849883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en-US" dirty="0" smtClean="0">
                <a:solidFill>
                  <a:schemeClr val="bg2">
                    <a:lumMod val="75000"/>
                  </a:schemeClr>
                </a:solidFill>
              </a:rPr>
              <a:t>Technical Terms</a:t>
            </a:r>
          </a:p>
        </p:txBody>
      </p:sp>
      <p:sp>
        <p:nvSpPr>
          <p:cNvPr id="3" name="Content Placeholder 2"/>
          <p:cNvSpPr>
            <a:spLocks noGrp="1"/>
          </p:cNvSpPr>
          <p:nvPr>
            <p:ph idx="1"/>
          </p:nvPr>
        </p:nvSpPr>
        <p:spPr/>
        <p:txBody>
          <a:bodyPr rtlCol="0">
            <a:normAutofit/>
          </a:bodyPr>
          <a:lstStyle/>
          <a:p>
            <a:pPr fontAlgn="auto">
              <a:spcAft>
                <a:spcPts val="0"/>
              </a:spcAft>
              <a:buFont typeface="Arial" pitchFamily="34" charset="0"/>
              <a:buChar char="•"/>
              <a:defRPr/>
            </a:pPr>
            <a:r>
              <a:rPr lang="en-US" dirty="0" smtClean="0">
                <a:solidFill>
                  <a:schemeClr val="bg2">
                    <a:lumMod val="75000"/>
                  </a:schemeClr>
                </a:solidFill>
              </a:rPr>
              <a:t>Theology  </a:t>
            </a:r>
            <a:r>
              <a:rPr lang="en-US" sz="1700" dirty="0" smtClean="0">
                <a:solidFill>
                  <a:schemeClr val="bg2">
                    <a:lumMod val="75000"/>
                  </a:schemeClr>
                </a:solidFill>
              </a:rPr>
              <a:t>(thoughts about a supreme being or force)</a:t>
            </a:r>
          </a:p>
          <a:p>
            <a:pPr fontAlgn="auto">
              <a:spcAft>
                <a:spcPts val="0"/>
              </a:spcAft>
              <a:buFont typeface="Arial" pitchFamily="34" charset="0"/>
              <a:buChar char="•"/>
              <a:defRPr/>
            </a:pPr>
            <a:r>
              <a:rPr lang="en-US" dirty="0" smtClean="0">
                <a:solidFill>
                  <a:schemeClr val="bg2">
                    <a:lumMod val="75000"/>
                  </a:schemeClr>
                </a:solidFill>
              </a:rPr>
              <a:t>Anthropology  </a:t>
            </a:r>
            <a:r>
              <a:rPr lang="en-US" sz="1700" dirty="0" smtClean="0">
                <a:solidFill>
                  <a:schemeClr val="bg2">
                    <a:lumMod val="75000"/>
                  </a:schemeClr>
                </a:solidFill>
              </a:rPr>
              <a:t>(thoughts about human nature and human origins and destiny)</a:t>
            </a:r>
          </a:p>
          <a:p>
            <a:pPr fontAlgn="auto">
              <a:spcAft>
                <a:spcPts val="0"/>
              </a:spcAft>
              <a:buFont typeface="Arial" pitchFamily="34" charset="0"/>
              <a:buChar char="•"/>
              <a:defRPr/>
            </a:pPr>
            <a:r>
              <a:rPr lang="en-US" dirty="0" smtClean="0">
                <a:solidFill>
                  <a:schemeClr val="bg2">
                    <a:lumMod val="75000"/>
                  </a:schemeClr>
                </a:solidFill>
              </a:rPr>
              <a:t>Ontology/Metaphysics </a:t>
            </a:r>
            <a:r>
              <a:rPr lang="en-US" sz="1700" dirty="0" smtClean="0">
                <a:solidFill>
                  <a:schemeClr val="bg2">
                    <a:lumMod val="75000"/>
                  </a:schemeClr>
                </a:solidFill>
              </a:rPr>
              <a:t>(thoughts about what truly exists)</a:t>
            </a:r>
          </a:p>
          <a:p>
            <a:pPr fontAlgn="auto">
              <a:spcAft>
                <a:spcPts val="0"/>
              </a:spcAft>
              <a:buFont typeface="Arial" pitchFamily="34" charset="0"/>
              <a:buChar char="•"/>
              <a:defRPr/>
            </a:pPr>
            <a:r>
              <a:rPr lang="en-US" dirty="0" smtClean="0">
                <a:solidFill>
                  <a:schemeClr val="bg2">
                    <a:lumMod val="75000"/>
                  </a:schemeClr>
                </a:solidFill>
              </a:rPr>
              <a:t>Epistemology </a:t>
            </a:r>
            <a:r>
              <a:rPr lang="en-US" sz="1600" dirty="0" smtClean="0">
                <a:solidFill>
                  <a:schemeClr val="bg2">
                    <a:lumMod val="75000"/>
                  </a:schemeClr>
                </a:solidFill>
              </a:rPr>
              <a:t>(thoughts about what I can know)</a:t>
            </a:r>
          </a:p>
          <a:p>
            <a:pPr fontAlgn="auto">
              <a:spcAft>
                <a:spcPts val="0"/>
              </a:spcAft>
              <a:buFont typeface="Arial" pitchFamily="34" charset="0"/>
              <a:buChar char="•"/>
              <a:defRPr/>
            </a:pPr>
            <a:r>
              <a:rPr lang="en-US" dirty="0" smtClean="0">
                <a:solidFill>
                  <a:schemeClr val="bg2">
                    <a:lumMod val="75000"/>
                  </a:schemeClr>
                </a:solidFill>
              </a:rPr>
              <a:t>Logic </a:t>
            </a:r>
            <a:r>
              <a:rPr lang="en-US" sz="1600" dirty="0" smtClean="0">
                <a:solidFill>
                  <a:schemeClr val="bg2">
                    <a:lumMod val="75000"/>
                  </a:schemeClr>
                </a:solidFill>
              </a:rPr>
              <a:t>(thoughts about what makes a reasonable argument)</a:t>
            </a:r>
          </a:p>
          <a:p>
            <a:pPr fontAlgn="auto">
              <a:spcAft>
                <a:spcPts val="0"/>
              </a:spcAft>
              <a:buFont typeface="Arial" pitchFamily="34" charset="0"/>
              <a:buChar char="•"/>
              <a:defRPr/>
            </a:pPr>
            <a:r>
              <a:rPr lang="en-US" dirty="0" smtClean="0">
                <a:solidFill>
                  <a:schemeClr val="bg2">
                    <a:lumMod val="75000"/>
                  </a:schemeClr>
                </a:solidFill>
              </a:rPr>
              <a:t>Axiology </a:t>
            </a:r>
            <a:r>
              <a:rPr lang="en-US" sz="1600" dirty="0" smtClean="0">
                <a:solidFill>
                  <a:schemeClr val="bg2">
                    <a:lumMod val="75000"/>
                  </a:schemeClr>
                </a:solidFill>
              </a:rPr>
              <a:t>(thoughts and values)</a:t>
            </a:r>
          </a:p>
          <a:p>
            <a:pPr fontAlgn="auto">
              <a:spcAft>
                <a:spcPts val="0"/>
              </a:spcAft>
              <a:buFont typeface="Arial" pitchFamily="34" charset="0"/>
              <a:buChar char="•"/>
              <a:defRPr/>
            </a:pPr>
            <a:endParaRPr lang="en-US" dirty="0" smtClean="0"/>
          </a:p>
        </p:txBody>
      </p:sp>
    </p:spTree>
    <p:extLst>
      <p:ext uri="{BB962C8B-B14F-4D97-AF65-F5344CB8AC3E}">
        <p14:creationId xmlns:p14="http://schemas.microsoft.com/office/powerpoint/2010/main" val="40600910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9394" name="Picture 2" descr="http://t1.gstatic.com/images?q=tbn:ANd9GcSHBB7NlPZE17nmEeDhUZwGqEItWtqWYIrsQafONMVnPTCL8Mk&amp;t=1&amp;usg=__g5sRy0r4PLxPqg5Wl0mXJ7lZ1hw="/>
          <p:cNvPicPr>
            <a:picLocks noChangeAspect="1" noChangeArrowheads="1"/>
          </p:cNvPicPr>
          <p:nvPr/>
        </p:nvPicPr>
        <p:blipFill>
          <a:blip r:embed="rId2" cstate="print"/>
          <a:srcRect/>
          <a:stretch>
            <a:fillRect/>
          </a:stretch>
        </p:blipFill>
        <p:spPr bwMode="auto">
          <a:xfrm>
            <a:off x="2743200" y="762000"/>
            <a:ext cx="3495675" cy="5253064"/>
          </a:xfrm>
          <a:prstGeom prst="rect">
            <a:avLst/>
          </a:prstGeom>
          <a:noFill/>
        </p:spPr>
      </p:pic>
    </p:spTree>
    <p:extLst>
      <p:ext uri="{BB962C8B-B14F-4D97-AF65-F5344CB8AC3E}">
        <p14:creationId xmlns:p14="http://schemas.microsoft.com/office/powerpoint/2010/main" val="391954115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en-US" dirty="0" smtClean="0">
                <a:solidFill>
                  <a:schemeClr val="bg2">
                    <a:lumMod val="75000"/>
                  </a:schemeClr>
                </a:solidFill>
              </a:rPr>
              <a:t>Worldview Questions</a:t>
            </a:r>
          </a:p>
        </p:txBody>
      </p:sp>
      <p:sp>
        <p:nvSpPr>
          <p:cNvPr id="3" name="Content Placeholder 2"/>
          <p:cNvSpPr>
            <a:spLocks noGrp="1"/>
          </p:cNvSpPr>
          <p:nvPr>
            <p:ph idx="1"/>
          </p:nvPr>
        </p:nvSpPr>
        <p:spPr/>
        <p:txBody>
          <a:bodyPr rtlCol="0">
            <a:normAutofit fontScale="85000" lnSpcReduction="20000"/>
          </a:bodyPr>
          <a:lstStyle/>
          <a:p>
            <a:pPr fontAlgn="auto">
              <a:spcAft>
                <a:spcPts val="0"/>
              </a:spcAft>
              <a:buFont typeface="Arial" pitchFamily="34" charset="0"/>
              <a:buChar char="•"/>
              <a:defRPr/>
            </a:pPr>
            <a:r>
              <a:rPr lang="en-US" dirty="0" smtClean="0">
                <a:solidFill>
                  <a:schemeClr val="bg2">
                    <a:lumMod val="75000"/>
                  </a:schemeClr>
                </a:solidFill>
              </a:rPr>
              <a:t>What do you value the most?</a:t>
            </a:r>
          </a:p>
          <a:p>
            <a:pPr fontAlgn="auto">
              <a:spcAft>
                <a:spcPts val="0"/>
              </a:spcAft>
              <a:buFont typeface="Arial" pitchFamily="34" charset="0"/>
              <a:buChar char="•"/>
              <a:defRPr/>
            </a:pPr>
            <a:r>
              <a:rPr lang="en-US" dirty="0" smtClean="0">
                <a:solidFill>
                  <a:schemeClr val="bg2">
                    <a:lumMod val="75000"/>
                  </a:schemeClr>
                </a:solidFill>
              </a:rPr>
              <a:t>What books, people, or electronic media inform your life?</a:t>
            </a:r>
          </a:p>
          <a:p>
            <a:pPr fontAlgn="auto">
              <a:spcAft>
                <a:spcPts val="0"/>
              </a:spcAft>
              <a:buFont typeface="Arial" pitchFamily="34" charset="0"/>
              <a:buChar char="•"/>
              <a:defRPr/>
            </a:pPr>
            <a:r>
              <a:rPr lang="en-US" dirty="0" smtClean="0">
                <a:solidFill>
                  <a:schemeClr val="bg2">
                    <a:lumMod val="75000"/>
                  </a:schemeClr>
                </a:solidFill>
              </a:rPr>
              <a:t>Do you believe that human beings are good, evil, or neither?</a:t>
            </a:r>
          </a:p>
          <a:p>
            <a:pPr fontAlgn="auto">
              <a:spcAft>
                <a:spcPts val="0"/>
              </a:spcAft>
              <a:buFont typeface="Arial" pitchFamily="34" charset="0"/>
              <a:buChar char="•"/>
              <a:defRPr/>
            </a:pPr>
            <a:r>
              <a:rPr lang="en-US" dirty="0" smtClean="0">
                <a:solidFill>
                  <a:schemeClr val="bg2">
                    <a:lumMod val="75000"/>
                  </a:schemeClr>
                </a:solidFill>
              </a:rPr>
              <a:t>Is there such a thing as truth?</a:t>
            </a:r>
          </a:p>
          <a:p>
            <a:pPr fontAlgn="auto">
              <a:spcAft>
                <a:spcPts val="0"/>
              </a:spcAft>
              <a:buFont typeface="Arial" pitchFamily="34" charset="0"/>
              <a:buChar char="•"/>
              <a:defRPr/>
            </a:pPr>
            <a:r>
              <a:rPr lang="en-US" dirty="0" smtClean="0">
                <a:solidFill>
                  <a:schemeClr val="bg2">
                    <a:lumMod val="75000"/>
                  </a:schemeClr>
                </a:solidFill>
              </a:rPr>
              <a:t>What, if anything, happens to people when they die?</a:t>
            </a:r>
          </a:p>
          <a:p>
            <a:pPr fontAlgn="auto">
              <a:spcAft>
                <a:spcPts val="0"/>
              </a:spcAft>
              <a:buFont typeface="Arial" pitchFamily="34" charset="0"/>
              <a:buChar char="•"/>
              <a:defRPr/>
            </a:pPr>
            <a:r>
              <a:rPr lang="en-US" dirty="0" smtClean="0">
                <a:solidFill>
                  <a:schemeClr val="bg2">
                    <a:lumMod val="75000"/>
                  </a:schemeClr>
                </a:solidFill>
              </a:rPr>
              <a:t>Is there a physical world, a spirit world, or neither?</a:t>
            </a:r>
          </a:p>
          <a:p>
            <a:pPr fontAlgn="auto">
              <a:spcAft>
                <a:spcPts val="0"/>
              </a:spcAft>
              <a:buFont typeface="Arial" pitchFamily="34" charset="0"/>
              <a:buChar char="•"/>
              <a:defRPr/>
            </a:pPr>
            <a:r>
              <a:rPr lang="en-US" dirty="0" smtClean="0">
                <a:solidFill>
                  <a:schemeClr val="bg2">
                    <a:lumMod val="75000"/>
                  </a:schemeClr>
                </a:solidFill>
              </a:rPr>
              <a:t>Is there a supreme force, power, or being?  Can you describe your idea?</a:t>
            </a:r>
          </a:p>
          <a:p>
            <a:pPr fontAlgn="auto">
              <a:spcAft>
                <a:spcPts val="0"/>
              </a:spcAft>
              <a:buFont typeface="Arial" pitchFamily="34" charset="0"/>
              <a:buChar char="•"/>
              <a:defRPr/>
            </a:pPr>
            <a:r>
              <a:rPr lang="en-US" dirty="0" smtClean="0">
                <a:solidFill>
                  <a:schemeClr val="bg2">
                    <a:lumMod val="75000"/>
                  </a:schemeClr>
                </a:solidFill>
              </a:rPr>
              <a:t>Is logic to be trusted?</a:t>
            </a:r>
          </a:p>
          <a:p>
            <a:pPr fontAlgn="auto">
              <a:spcAft>
                <a:spcPts val="0"/>
              </a:spcAft>
              <a:buFont typeface="Arial" pitchFamily="34" charset="0"/>
              <a:buChar char="•"/>
              <a:defRPr/>
            </a:pPr>
            <a:endParaRPr lang="en-US" dirty="0" smtClean="0"/>
          </a:p>
        </p:txBody>
      </p:sp>
    </p:spTree>
    <p:extLst>
      <p:ext uri="{BB962C8B-B14F-4D97-AF65-F5344CB8AC3E}">
        <p14:creationId xmlns:p14="http://schemas.microsoft.com/office/powerpoint/2010/main" val="315673956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en-US" dirty="0" smtClean="0">
                <a:solidFill>
                  <a:schemeClr val="bg2">
                    <a:lumMod val="10000"/>
                  </a:schemeClr>
                </a:solidFill>
              </a:rPr>
              <a:t>Professed Beliefs</a:t>
            </a:r>
          </a:p>
        </p:txBody>
      </p:sp>
      <p:sp>
        <p:nvSpPr>
          <p:cNvPr id="30723" name="Content Placeholder 2"/>
          <p:cNvSpPr>
            <a:spLocks noGrp="1"/>
          </p:cNvSpPr>
          <p:nvPr>
            <p:ph idx="1"/>
          </p:nvPr>
        </p:nvSpPr>
        <p:spPr/>
        <p:txBody>
          <a:bodyPr/>
          <a:lstStyle/>
          <a:p>
            <a:endParaRPr lang="en-US" smtClean="0"/>
          </a:p>
        </p:txBody>
      </p:sp>
      <p:pic>
        <p:nvPicPr>
          <p:cNvPr id="30724" name="Picture 4" descr="http://www.dynamit-dns.com/~programb/files/scantrons.jpg"/>
          <p:cNvPicPr>
            <a:picLocks noChangeAspect="1" noChangeArrowheads="1"/>
          </p:cNvPicPr>
          <p:nvPr/>
        </p:nvPicPr>
        <p:blipFill>
          <a:blip r:embed="rId2" cstate="print"/>
          <a:srcRect/>
          <a:stretch>
            <a:fillRect/>
          </a:stretch>
        </p:blipFill>
        <p:spPr bwMode="auto">
          <a:xfrm>
            <a:off x="1981200" y="1905000"/>
            <a:ext cx="5411788" cy="3603625"/>
          </a:xfrm>
          <a:prstGeom prst="rect">
            <a:avLst/>
          </a:prstGeom>
          <a:noFill/>
          <a:ln w="9525">
            <a:noFill/>
            <a:miter lim="800000"/>
            <a:headEnd/>
            <a:tailEnd/>
          </a:ln>
        </p:spPr>
      </p:pic>
    </p:spTree>
    <p:extLst>
      <p:ext uri="{BB962C8B-B14F-4D97-AF65-F5344CB8AC3E}">
        <p14:creationId xmlns:p14="http://schemas.microsoft.com/office/powerpoint/2010/main" val="244358559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en-US" dirty="0" smtClean="0">
                <a:solidFill>
                  <a:schemeClr val="accent1">
                    <a:lumMod val="20000"/>
                    <a:lumOff val="80000"/>
                  </a:schemeClr>
                </a:solidFill>
              </a:rPr>
              <a:t>Controlling Beliefs</a:t>
            </a:r>
          </a:p>
        </p:txBody>
      </p:sp>
      <p:sp>
        <p:nvSpPr>
          <p:cNvPr id="31747" name="Content Placeholder 2"/>
          <p:cNvSpPr>
            <a:spLocks noGrp="1"/>
          </p:cNvSpPr>
          <p:nvPr>
            <p:ph idx="1"/>
          </p:nvPr>
        </p:nvSpPr>
        <p:spPr/>
        <p:txBody>
          <a:bodyPr/>
          <a:lstStyle/>
          <a:p>
            <a:pPr>
              <a:buFont typeface="Arial" charset="0"/>
              <a:buNone/>
            </a:pPr>
            <a:endParaRPr lang="en-US" smtClean="0"/>
          </a:p>
        </p:txBody>
      </p:sp>
      <p:pic>
        <p:nvPicPr>
          <p:cNvPr id="31748" name="Picture 2" descr="http://tizona.files.wordpress.com/2009/11/mind_control1.jpg"/>
          <p:cNvPicPr>
            <a:picLocks noChangeAspect="1" noChangeArrowheads="1"/>
          </p:cNvPicPr>
          <p:nvPr/>
        </p:nvPicPr>
        <p:blipFill>
          <a:blip r:embed="rId2" cstate="print"/>
          <a:srcRect/>
          <a:stretch>
            <a:fillRect/>
          </a:stretch>
        </p:blipFill>
        <p:spPr bwMode="auto">
          <a:xfrm>
            <a:off x="2133600" y="1600200"/>
            <a:ext cx="4181475" cy="4695825"/>
          </a:xfrm>
          <a:prstGeom prst="rect">
            <a:avLst/>
          </a:prstGeom>
          <a:noFill/>
          <a:ln w="9525">
            <a:noFill/>
            <a:miter lim="800000"/>
            <a:headEnd/>
            <a:tailEnd/>
          </a:ln>
        </p:spPr>
      </p:pic>
    </p:spTree>
    <p:extLst>
      <p:ext uri="{BB962C8B-B14F-4D97-AF65-F5344CB8AC3E}">
        <p14:creationId xmlns:p14="http://schemas.microsoft.com/office/powerpoint/2010/main" val="298623549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en-US" dirty="0" smtClean="0">
                <a:solidFill>
                  <a:schemeClr val="bg2">
                    <a:lumMod val="75000"/>
                  </a:schemeClr>
                </a:solidFill>
              </a:rPr>
              <a:t>Worldview Questions</a:t>
            </a:r>
          </a:p>
        </p:txBody>
      </p:sp>
      <p:sp>
        <p:nvSpPr>
          <p:cNvPr id="3" name="Content Placeholder 2"/>
          <p:cNvSpPr>
            <a:spLocks noGrp="1"/>
          </p:cNvSpPr>
          <p:nvPr>
            <p:ph idx="1"/>
          </p:nvPr>
        </p:nvSpPr>
        <p:spPr/>
        <p:txBody>
          <a:bodyPr rtlCol="0">
            <a:normAutofit fontScale="85000" lnSpcReduction="20000"/>
          </a:bodyPr>
          <a:lstStyle/>
          <a:p>
            <a:pPr fontAlgn="auto">
              <a:spcAft>
                <a:spcPts val="0"/>
              </a:spcAft>
              <a:buFont typeface="Arial" pitchFamily="34" charset="0"/>
              <a:buChar char="•"/>
              <a:defRPr/>
            </a:pPr>
            <a:r>
              <a:rPr lang="en-US" dirty="0" smtClean="0">
                <a:solidFill>
                  <a:schemeClr val="bg2">
                    <a:lumMod val="75000"/>
                  </a:schemeClr>
                </a:solidFill>
              </a:rPr>
              <a:t>What do you value the most?</a:t>
            </a:r>
          </a:p>
          <a:p>
            <a:pPr fontAlgn="auto">
              <a:spcAft>
                <a:spcPts val="0"/>
              </a:spcAft>
              <a:buFont typeface="Arial" pitchFamily="34" charset="0"/>
              <a:buChar char="•"/>
              <a:defRPr/>
            </a:pPr>
            <a:r>
              <a:rPr lang="en-US" dirty="0" smtClean="0">
                <a:solidFill>
                  <a:schemeClr val="bg2">
                    <a:lumMod val="75000"/>
                  </a:schemeClr>
                </a:solidFill>
              </a:rPr>
              <a:t>What books, people, or electronic media inform your life?</a:t>
            </a:r>
          </a:p>
          <a:p>
            <a:pPr fontAlgn="auto">
              <a:spcAft>
                <a:spcPts val="0"/>
              </a:spcAft>
              <a:buFont typeface="Arial" pitchFamily="34" charset="0"/>
              <a:buChar char="•"/>
              <a:defRPr/>
            </a:pPr>
            <a:r>
              <a:rPr lang="en-US" dirty="0" smtClean="0">
                <a:solidFill>
                  <a:schemeClr val="bg2">
                    <a:lumMod val="75000"/>
                  </a:schemeClr>
                </a:solidFill>
              </a:rPr>
              <a:t>Do you believe that human beings are good, evil, or neither?</a:t>
            </a:r>
          </a:p>
          <a:p>
            <a:pPr fontAlgn="auto">
              <a:spcAft>
                <a:spcPts val="0"/>
              </a:spcAft>
              <a:buFont typeface="Arial" pitchFamily="34" charset="0"/>
              <a:buChar char="•"/>
              <a:defRPr/>
            </a:pPr>
            <a:r>
              <a:rPr lang="en-US" dirty="0" smtClean="0">
                <a:solidFill>
                  <a:schemeClr val="bg2">
                    <a:lumMod val="75000"/>
                  </a:schemeClr>
                </a:solidFill>
              </a:rPr>
              <a:t>Is there such a thing as truth?</a:t>
            </a:r>
          </a:p>
          <a:p>
            <a:pPr fontAlgn="auto">
              <a:spcAft>
                <a:spcPts val="0"/>
              </a:spcAft>
              <a:buFont typeface="Arial" pitchFamily="34" charset="0"/>
              <a:buChar char="•"/>
              <a:defRPr/>
            </a:pPr>
            <a:r>
              <a:rPr lang="en-US" dirty="0" smtClean="0">
                <a:solidFill>
                  <a:schemeClr val="bg2">
                    <a:lumMod val="75000"/>
                  </a:schemeClr>
                </a:solidFill>
              </a:rPr>
              <a:t>What, if anything, happens to people when they die?</a:t>
            </a:r>
          </a:p>
          <a:p>
            <a:pPr fontAlgn="auto">
              <a:spcAft>
                <a:spcPts val="0"/>
              </a:spcAft>
              <a:buFont typeface="Arial" pitchFamily="34" charset="0"/>
              <a:buChar char="•"/>
              <a:defRPr/>
            </a:pPr>
            <a:r>
              <a:rPr lang="en-US" dirty="0" smtClean="0">
                <a:solidFill>
                  <a:schemeClr val="bg2">
                    <a:lumMod val="75000"/>
                  </a:schemeClr>
                </a:solidFill>
              </a:rPr>
              <a:t>Is there a physical world, a spirit world, or neither?</a:t>
            </a:r>
          </a:p>
          <a:p>
            <a:pPr fontAlgn="auto">
              <a:spcAft>
                <a:spcPts val="0"/>
              </a:spcAft>
              <a:buFont typeface="Arial" pitchFamily="34" charset="0"/>
              <a:buChar char="•"/>
              <a:defRPr/>
            </a:pPr>
            <a:r>
              <a:rPr lang="en-US" dirty="0" smtClean="0">
                <a:solidFill>
                  <a:schemeClr val="bg2">
                    <a:lumMod val="75000"/>
                  </a:schemeClr>
                </a:solidFill>
              </a:rPr>
              <a:t>Is there a supreme force, power, or being?  Can you describe your idea?</a:t>
            </a:r>
          </a:p>
          <a:p>
            <a:pPr fontAlgn="auto">
              <a:spcAft>
                <a:spcPts val="0"/>
              </a:spcAft>
              <a:buFont typeface="Arial" pitchFamily="34" charset="0"/>
              <a:buChar char="•"/>
              <a:defRPr/>
            </a:pPr>
            <a:r>
              <a:rPr lang="en-US" dirty="0" smtClean="0">
                <a:solidFill>
                  <a:schemeClr val="bg2">
                    <a:lumMod val="75000"/>
                  </a:schemeClr>
                </a:solidFill>
              </a:rPr>
              <a:t>Is logic to be trusted?</a:t>
            </a:r>
          </a:p>
          <a:p>
            <a:pPr fontAlgn="auto">
              <a:spcAft>
                <a:spcPts val="0"/>
              </a:spcAft>
              <a:buFont typeface="Arial" pitchFamily="34" charset="0"/>
              <a:buChar char="•"/>
              <a:defRPr/>
            </a:pPr>
            <a:endParaRPr lang="en-US" dirty="0" smtClean="0"/>
          </a:p>
        </p:txBody>
      </p:sp>
    </p:spTree>
    <p:extLst>
      <p:ext uri="{BB962C8B-B14F-4D97-AF65-F5344CB8AC3E}">
        <p14:creationId xmlns:p14="http://schemas.microsoft.com/office/powerpoint/2010/main" val="304837895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Christian Smith</a:t>
            </a:r>
            <a:endParaRPr lang="en-US" dirty="0"/>
          </a:p>
        </p:txBody>
      </p:sp>
      <p:sp>
        <p:nvSpPr>
          <p:cNvPr id="3" name="Content Placeholder 2"/>
          <p:cNvSpPr>
            <a:spLocks noGrp="1"/>
          </p:cNvSpPr>
          <p:nvPr>
            <p:ph idx="1"/>
          </p:nvPr>
        </p:nvSpPr>
        <p:spPr/>
        <p:txBody>
          <a:bodyPr/>
          <a:lstStyle/>
          <a:p>
            <a:r>
              <a:rPr lang="en-US" dirty="0" smtClean="0"/>
              <a:t>Post Christian</a:t>
            </a:r>
          </a:p>
          <a:p>
            <a:r>
              <a:rPr lang="en-US" dirty="0" smtClean="0"/>
              <a:t>Moralistic</a:t>
            </a:r>
          </a:p>
          <a:p>
            <a:r>
              <a:rPr lang="en-US" dirty="0" smtClean="0"/>
              <a:t>Therapeutic</a:t>
            </a:r>
          </a:p>
          <a:p>
            <a:r>
              <a:rPr lang="en-US" dirty="0" smtClean="0"/>
              <a:t>Deis</a:t>
            </a:r>
            <a:r>
              <a:rPr lang="en-US" dirty="0"/>
              <a:t>m</a:t>
            </a:r>
          </a:p>
        </p:txBody>
      </p:sp>
      <p:pic>
        <p:nvPicPr>
          <p:cNvPr id="10242" name="Picture 2" descr="http://www.journeywithjesus.net/Essays/Christian_Smith_Soul_Searching_s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2057400"/>
            <a:ext cx="2095500" cy="3181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785896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Moralistic Therapeutic Deism</a:t>
            </a:r>
            <a:endParaRPr lang="en-US" dirty="0"/>
          </a:p>
        </p:txBody>
      </p:sp>
      <p:sp>
        <p:nvSpPr>
          <p:cNvPr id="3" name="Content Placeholder 2"/>
          <p:cNvSpPr>
            <a:spLocks noGrp="1"/>
          </p:cNvSpPr>
          <p:nvPr>
            <p:ph idx="1"/>
          </p:nvPr>
        </p:nvSpPr>
        <p:spPr/>
        <p:txBody>
          <a:bodyPr>
            <a:normAutofit fontScale="62500" lnSpcReduction="20000"/>
          </a:bodyPr>
          <a:lstStyle/>
          <a:p>
            <a:r>
              <a:rPr lang="en-US" dirty="0"/>
              <a:t>As described by Smith and his team, Moralistic Therapeutic Deism consists of beliefs like these: 1. "A god exists who created and ordered the world and watches over human life on earth." 2. "God wants people to be good, nice, and fair to each other, as taught in the Bible and by most world religions." 3. "The central goal of life is to be happy and to feel good about oneself." 4. "God does not need to be particularly involved in one's life except when God is needed to resolve a problem." 5. "Good people go to heaven when they die."</a:t>
            </a:r>
          </a:p>
          <a:p>
            <a:r>
              <a:rPr lang="en-US" dirty="0"/>
              <a:t>That, in sum, is the creed to which much adolescent faith can be reduced. After conducting more than 3,000 interviews with American adolescents, the researchers reported that, when it came to the most crucial questions of faith and beliefs, many adolescents responded with a shrug and "whatever."</a:t>
            </a:r>
          </a:p>
          <a:p>
            <a:r>
              <a:rPr lang="en-US" dirty="0"/>
              <a:t/>
            </a:r>
            <a:br>
              <a:rPr lang="en-US" dirty="0"/>
            </a:br>
            <a:r>
              <a:rPr lang="en-US" dirty="0"/>
              <a:t>Read more at </a:t>
            </a:r>
            <a:r>
              <a:rPr lang="en-US" dirty="0">
                <a:hlinkClick r:id="rId2"/>
              </a:rPr>
              <a:t>http://www.christianpost.com/news/moralistic-therapeutic-deism-the-new-american-religion-6266/#bUZWR9MYVZCfojC7.99</a:t>
            </a:r>
            <a:r>
              <a:rPr lang="en-US" dirty="0"/>
              <a:t> </a:t>
            </a:r>
          </a:p>
        </p:txBody>
      </p:sp>
    </p:spTree>
    <p:extLst>
      <p:ext uri="{BB962C8B-B14F-4D97-AF65-F5344CB8AC3E}">
        <p14:creationId xmlns:p14="http://schemas.microsoft.com/office/powerpoint/2010/main" val="8027110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ln>
                  <a:solidFill>
                    <a:sysClr val="windowText" lastClr="000000"/>
                  </a:solidFill>
                </a:ln>
                <a:solidFill>
                  <a:srgbClr val="C00000"/>
                </a:solidFill>
                <a:latin typeface="Old English Text MT" pitchFamily="66" charset="0"/>
              </a:rPr>
              <a:t>How Do I Develop A Christian Worldview?</a:t>
            </a:r>
            <a:endParaRPr lang="en-US" sz="3600" b="1" dirty="0">
              <a:ln>
                <a:solidFill>
                  <a:sysClr val="windowText" lastClr="000000"/>
                </a:solidFill>
              </a:ln>
              <a:solidFill>
                <a:srgbClr val="C00000"/>
              </a:solidFill>
              <a:latin typeface="Old English Text MT" pitchFamily="66" charset="0"/>
            </a:endParaRPr>
          </a:p>
        </p:txBody>
      </p:sp>
      <p:sp>
        <p:nvSpPr>
          <p:cNvPr id="3" name="Content Placeholder 2"/>
          <p:cNvSpPr>
            <a:spLocks noGrp="1"/>
          </p:cNvSpPr>
          <p:nvPr>
            <p:ph idx="1"/>
          </p:nvPr>
        </p:nvSpPr>
        <p:spPr/>
        <p:txBody>
          <a:bodyPr/>
          <a:lstStyle/>
          <a:p>
            <a:r>
              <a:rPr lang="en-US" dirty="0" smtClean="0">
                <a:latin typeface="Old English Text MT" pitchFamily="66" charset="0"/>
              </a:rPr>
              <a:t>Thoughts about God</a:t>
            </a:r>
          </a:p>
          <a:p>
            <a:pPr lvl="1"/>
            <a:r>
              <a:rPr lang="en-US" dirty="0" smtClean="0">
                <a:latin typeface="Old English Text MT" pitchFamily="66" charset="0"/>
              </a:rPr>
              <a:t>From the Bible</a:t>
            </a:r>
          </a:p>
          <a:p>
            <a:pPr lvl="1"/>
            <a:r>
              <a:rPr lang="en-US" dirty="0" smtClean="0">
                <a:latin typeface="Old English Text MT" pitchFamily="66" charset="0"/>
              </a:rPr>
              <a:t>From community</a:t>
            </a:r>
          </a:p>
          <a:p>
            <a:pPr lvl="1"/>
            <a:r>
              <a:rPr lang="en-US" dirty="0" smtClean="0">
                <a:latin typeface="Old English Text MT" pitchFamily="66" charset="0"/>
              </a:rPr>
              <a:t>From preaching</a:t>
            </a:r>
          </a:p>
          <a:p>
            <a:r>
              <a:rPr lang="en-US" dirty="0" smtClean="0">
                <a:latin typeface="Old English Text MT" pitchFamily="66" charset="0"/>
              </a:rPr>
              <a:t>Beliefs – Values – Actions</a:t>
            </a:r>
          </a:p>
          <a:p>
            <a:r>
              <a:rPr lang="en-US" dirty="0" smtClean="0">
                <a:latin typeface="Old English Text MT" pitchFamily="66" charset="0"/>
              </a:rPr>
              <a:t>Actions – Values – Beliefs </a:t>
            </a:r>
          </a:p>
          <a:p>
            <a:endParaRPr lang="en-US" dirty="0"/>
          </a:p>
        </p:txBody>
      </p:sp>
      <p:pic>
        <p:nvPicPr>
          <p:cNvPr id="9218" name="Picture 2" descr="http://2.bp.blogspot.com/_0908GmcAABk/TDVjTX4tG2I/AAAAAAAAAgE/WVPuvNf172Q/s1600/In_GOD_We_Trus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44886" y="1371600"/>
            <a:ext cx="3081338" cy="3671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831802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www.win7wallpapers.com/walls/3d_water_foot_steps-wide.jpg"/>
          <p:cNvPicPr>
            <a:picLocks noChangeAspect="1" noChangeArrowheads="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1858"/>
            <a:ext cx="9144000" cy="6856141"/>
          </a:xfrm>
          <a:prstGeom prst="rect">
            <a:avLst/>
          </a:prstGeom>
          <a:noFill/>
          <a:effectLst>
            <a:glow rad="127000">
              <a:schemeClr val="accent1">
                <a:alpha val="47000"/>
              </a:schemeClr>
            </a:glow>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b="1" dirty="0" smtClean="0">
                <a:ln>
                  <a:solidFill>
                    <a:schemeClr val="bg1"/>
                  </a:solidFill>
                </a:ln>
              </a:rPr>
              <a:t>Next Steps</a:t>
            </a:r>
            <a:endParaRPr lang="en-US" b="1" dirty="0">
              <a:ln>
                <a:solidFill>
                  <a:schemeClr val="bg1"/>
                </a:solidFill>
              </a:ln>
            </a:endParaRPr>
          </a:p>
        </p:txBody>
      </p:sp>
      <p:sp>
        <p:nvSpPr>
          <p:cNvPr id="3" name="Content Placeholder 2"/>
          <p:cNvSpPr>
            <a:spLocks noGrp="1"/>
          </p:cNvSpPr>
          <p:nvPr>
            <p:ph idx="1"/>
          </p:nvPr>
        </p:nvSpPr>
        <p:spPr>
          <a:xfrm>
            <a:off x="457200" y="1295400"/>
            <a:ext cx="8229600" cy="1066800"/>
          </a:xfrm>
        </p:spPr>
        <p:txBody>
          <a:bodyPr>
            <a:noAutofit/>
          </a:bodyPr>
          <a:lstStyle/>
          <a:p>
            <a:r>
              <a:rPr lang="en-US" b="1" dirty="0" smtClean="0">
                <a:ln>
                  <a:solidFill>
                    <a:schemeClr val="bg1"/>
                  </a:solidFill>
                </a:ln>
              </a:rPr>
              <a:t>How do the following play into your plans to grow healthy spiritually</a:t>
            </a:r>
            <a:r>
              <a:rPr lang="en-US" b="1" dirty="0" smtClean="0">
                <a:ln>
                  <a:solidFill>
                    <a:schemeClr val="bg1"/>
                  </a:solidFill>
                </a:ln>
              </a:rPr>
              <a:t>?</a:t>
            </a:r>
            <a:endParaRPr lang="en-US" b="1" dirty="0" smtClean="0">
              <a:ln>
                <a:solidFill>
                  <a:schemeClr val="bg1"/>
                </a:solidFill>
              </a:ln>
            </a:endParaRPr>
          </a:p>
        </p:txBody>
      </p:sp>
      <p:sp>
        <p:nvSpPr>
          <p:cNvPr id="4" name="TextBox 3"/>
          <p:cNvSpPr txBox="1"/>
          <p:nvPr/>
        </p:nvSpPr>
        <p:spPr>
          <a:xfrm>
            <a:off x="0" y="2228195"/>
            <a:ext cx="9144000" cy="5016758"/>
          </a:xfrm>
          <a:prstGeom prst="rect">
            <a:avLst/>
          </a:prstGeom>
          <a:noFill/>
        </p:spPr>
        <p:txBody>
          <a:bodyPr wrap="square" rtlCol="0">
            <a:spAutoFit/>
          </a:bodyPr>
          <a:lstStyle/>
          <a:p>
            <a:pPr marL="1028700" lvl="1" indent="-571500">
              <a:buFont typeface="Arial" pitchFamily="34" charset="0"/>
              <a:buChar char="•"/>
            </a:pPr>
            <a:r>
              <a:rPr lang="en-US" sz="4000" b="1" dirty="0">
                <a:ln>
                  <a:solidFill>
                    <a:schemeClr val="bg1"/>
                  </a:solidFill>
                </a:ln>
                <a:solidFill>
                  <a:srgbClr val="820000"/>
                </a:solidFill>
                <a:effectLst>
                  <a:outerShdw blurRad="50800" dist="38100" dir="2700000" algn="tl" rotWithShape="0">
                    <a:prstClr val="black">
                      <a:alpha val="40000"/>
                    </a:prstClr>
                  </a:outerShdw>
                </a:effectLst>
              </a:rPr>
              <a:t>Stage Theory</a:t>
            </a:r>
          </a:p>
          <a:p>
            <a:pPr marL="1028700" lvl="1" indent="-571500">
              <a:buFont typeface="Arial" pitchFamily="34" charset="0"/>
              <a:buChar char="•"/>
            </a:pPr>
            <a:r>
              <a:rPr lang="en-US" sz="4000" b="1" dirty="0">
                <a:ln>
                  <a:solidFill>
                    <a:schemeClr val="bg1"/>
                  </a:solidFill>
                </a:ln>
                <a:solidFill>
                  <a:srgbClr val="820000"/>
                </a:solidFill>
                <a:effectLst>
                  <a:outerShdw blurRad="50800" dist="38100" dir="2700000" algn="tl" rotWithShape="0">
                    <a:prstClr val="black">
                      <a:alpha val="40000"/>
                    </a:prstClr>
                  </a:outerShdw>
                </a:effectLst>
              </a:rPr>
              <a:t>Group Size</a:t>
            </a:r>
          </a:p>
          <a:p>
            <a:pPr marL="1028700" lvl="1" indent="-571500">
              <a:buFont typeface="Arial" pitchFamily="34" charset="0"/>
              <a:buChar char="•"/>
            </a:pPr>
            <a:r>
              <a:rPr lang="en-US" sz="4000" b="1" dirty="0">
                <a:ln>
                  <a:solidFill>
                    <a:schemeClr val="bg1"/>
                  </a:solidFill>
                </a:ln>
                <a:solidFill>
                  <a:srgbClr val="820000"/>
                </a:solidFill>
                <a:effectLst>
                  <a:outerShdw blurRad="50800" dist="38100" dir="2700000" algn="tl" rotWithShape="0">
                    <a:prstClr val="black">
                      <a:alpha val="40000"/>
                    </a:prstClr>
                  </a:outerShdw>
                </a:effectLst>
              </a:rPr>
              <a:t>Shalom</a:t>
            </a:r>
          </a:p>
          <a:p>
            <a:pPr marL="1028700" lvl="1" indent="-571500">
              <a:buFont typeface="Arial" pitchFamily="34" charset="0"/>
              <a:buChar char="•"/>
            </a:pPr>
            <a:r>
              <a:rPr lang="en-US" sz="4000" b="1" dirty="0">
                <a:ln>
                  <a:solidFill>
                    <a:schemeClr val="bg1"/>
                  </a:solidFill>
                </a:ln>
                <a:solidFill>
                  <a:srgbClr val="820000"/>
                </a:solidFill>
                <a:effectLst>
                  <a:outerShdw blurRad="50800" dist="38100" dir="2700000" algn="tl" rotWithShape="0">
                    <a:prstClr val="black">
                      <a:alpha val="40000"/>
                    </a:prstClr>
                  </a:outerShdw>
                </a:effectLst>
              </a:rPr>
              <a:t>Worldview</a:t>
            </a:r>
          </a:p>
          <a:p>
            <a:pPr marL="1028700" lvl="1" indent="-571500">
              <a:buFont typeface="Arial" pitchFamily="34" charset="0"/>
              <a:buChar char="•"/>
            </a:pPr>
            <a:r>
              <a:rPr lang="en-US" sz="4000" b="1" dirty="0">
                <a:ln>
                  <a:solidFill>
                    <a:schemeClr val="bg1"/>
                  </a:solidFill>
                </a:ln>
                <a:solidFill>
                  <a:srgbClr val="820000"/>
                </a:solidFill>
                <a:effectLst>
                  <a:outerShdw blurRad="50800" dist="38100" dir="2700000" algn="tl" rotWithShape="0">
                    <a:prstClr val="black">
                      <a:alpha val="40000"/>
                    </a:prstClr>
                  </a:outerShdw>
                </a:effectLst>
              </a:rPr>
              <a:t>Bible Reading</a:t>
            </a:r>
          </a:p>
          <a:p>
            <a:pPr marL="1028700" lvl="1" indent="-571500">
              <a:buFont typeface="Arial" pitchFamily="34" charset="0"/>
              <a:buChar char="•"/>
            </a:pPr>
            <a:r>
              <a:rPr lang="en-US" sz="4000" b="1" dirty="0">
                <a:ln>
                  <a:solidFill>
                    <a:schemeClr val="bg1"/>
                  </a:solidFill>
                </a:ln>
                <a:solidFill>
                  <a:srgbClr val="820000"/>
                </a:solidFill>
                <a:effectLst>
                  <a:outerShdw blurRad="50800" dist="38100" dir="2700000" algn="tl" rotWithShape="0">
                    <a:prstClr val="black">
                      <a:alpha val="40000"/>
                    </a:prstClr>
                  </a:outerShdw>
                </a:effectLst>
              </a:rPr>
              <a:t>Prayer</a:t>
            </a:r>
          </a:p>
          <a:p>
            <a:pPr marL="1028700" lvl="1" indent="-571500">
              <a:buFont typeface="Arial" pitchFamily="34" charset="0"/>
              <a:buChar char="•"/>
            </a:pPr>
            <a:r>
              <a:rPr lang="en-US" sz="4000" b="1" dirty="0" smtClean="0">
                <a:ln>
                  <a:solidFill>
                    <a:schemeClr val="bg1"/>
                  </a:solidFill>
                </a:ln>
                <a:solidFill>
                  <a:srgbClr val="820000"/>
                </a:solidFill>
                <a:effectLst>
                  <a:outerShdw blurRad="50800" dist="38100" dir="2700000" algn="tl" rotWithShape="0">
                    <a:prstClr val="black">
                      <a:alpha val="40000"/>
                    </a:prstClr>
                  </a:outerShdw>
                </a:effectLst>
              </a:rPr>
              <a:t>Other</a:t>
            </a:r>
          </a:p>
          <a:p>
            <a:pPr marL="1028700" lvl="1" indent="-571500">
              <a:buFont typeface="Arial" pitchFamily="34" charset="0"/>
              <a:buChar char="•"/>
            </a:pPr>
            <a:endParaRPr lang="en-US" sz="4000" b="1" dirty="0">
              <a:ln>
                <a:solidFill>
                  <a:schemeClr val="bg1"/>
                </a:solidFill>
              </a:ln>
              <a:solidFill>
                <a:srgbClr val="820000"/>
              </a:soli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26285119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364</TotalTime>
  <Words>1106</Words>
  <Application>Microsoft Office PowerPoint</Application>
  <PresentationFormat>On-screen Show (4:3)</PresentationFormat>
  <Paragraphs>128</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Health Check</vt:lpstr>
      <vt:lpstr>Health Check</vt:lpstr>
      <vt:lpstr>How Do We Grow Healthy Spiritually?</vt:lpstr>
      <vt:lpstr>How Do We Grow Spiritually?</vt:lpstr>
      <vt:lpstr>The Role of Suffering in Health</vt:lpstr>
      <vt:lpstr>Vicarious Suffering</vt:lpstr>
      <vt:lpstr>Being Jesus: Slum Outreach in Malaybalay</vt:lpstr>
      <vt:lpstr>A Word From Willow</vt:lpstr>
      <vt:lpstr>http://www.revealnow.com/  </vt:lpstr>
      <vt:lpstr>PowerPoint Presentation</vt:lpstr>
      <vt:lpstr>Group Size And Health</vt:lpstr>
      <vt:lpstr>Questions</vt:lpstr>
      <vt:lpstr>Worldview Formation</vt:lpstr>
      <vt:lpstr>Keith Bjorge</vt:lpstr>
      <vt:lpstr>Worldview Narrative</vt:lpstr>
      <vt:lpstr>PowerPoint Presentation</vt:lpstr>
      <vt:lpstr>CREATION</vt:lpstr>
      <vt:lpstr>FALL</vt:lpstr>
      <vt:lpstr>Redemption</vt:lpstr>
      <vt:lpstr>Kingdom of God</vt:lpstr>
      <vt:lpstr>PowerPoint Presentation</vt:lpstr>
      <vt:lpstr>As You Like It</vt:lpstr>
      <vt:lpstr>Questions</vt:lpstr>
      <vt:lpstr>Worldview Beliefs</vt:lpstr>
      <vt:lpstr>What Thoughts Count?</vt:lpstr>
      <vt:lpstr>Technical Terms</vt:lpstr>
      <vt:lpstr>PowerPoint Presentation</vt:lpstr>
      <vt:lpstr>Worldview Questions</vt:lpstr>
      <vt:lpstr>Professed Beliefs</vt:lpstr>
      <vt:lpstr>Controlling Beliefs</vt:lpstr>
      <vt:lpstr>Worldview Questions</vt:lpstr>
      <vt:lpstr>Christian Smith</vt:lpstr>
      <vt:lpstr>Moralistic Therapeutic Deism</vt:lpstr>
      <vt:lpstr>How Do I Develop A Christian Worldview?</vt:lpstr>
      <vt:lpstr>Next Steps</vt:lpstr>
    </vt:vector>
  </TitlesOfParts>
  <Company>Moody Bible Institute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Worrall</dc:creator>
  <cp:lastModifiedBy>Peter Worrall</cp:lastModifiedBy>
  <cp:revision>19</cp:revision>
  <dcterms:created xsi:type="dcterms:W3CDTF">2012-09-28T14:03:58Z</dcterms:created>
  <dcterms:modified xsi:type="dcterms:W3CDTF">2012-09-30T14:47:33Z</dcterms:modified>
</cp:coreProperties>
</file>