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349" r:id="rId3"/>
    <p:sldId id="257" r:id="rId4"/>
    <p:sldId id="258" r:id="rId5"/>
    <p:sldId id="260" r:id="rId6"/>
    <p:sldId id="261" r:id="rId7"/>
    <p:sldId id="262" r:id="rId8"/>
    <p:sldId id="263" r:id="rId9"/>
    <p:sldId id="264" r:id="rId10"/>
    <p:sldId id="265" r:id="rId11"/>
    <p:sldId id="266" r:id="rId12"/>
    <p:sldId id="267" r:id="rId13"/>
    <p:sldId id="268" r:id="rId14"/>
    <p:sldId id="269" r:id="rId15"/>
    <p:sldId id="270" r:id="rId16"/>
    <p:sldId id="310" r:id="rId17"/>
    <p:sldId id="311" r:id="rId18"/>
    <p:sldId id="312" r:id="rId19"/>
    <p:sldId id="313" r:id="rId20"/>
    <p:sldId id="314" r:id="rId21"/>
    <p:sldId id="315" r:id="rId22"/>
    <p:sldId id="316" r:id="rId23"/>
    <p:sldId id="317" r:id="rId24"/>
    <p:sldId id="318" r:id="rId25"/>
    <p:sldId id="319" r:id="rId26"/>
    <p:sldId id="320" r:id="rId27"/>
    <p:sldId id="321" r:id="rId28"/>
    <p:sldId id="322" r:id="rId29"/>
    <p:sldId id="323" r:id="rId30"/>
    <p:sldId id="324" r:id="rId31"/>
    <p:sldId id="325" r:id="rId32"/>
    <p:sldId id="326" r:id="rId33"/>
    <p:sldId id="327" r:id="rId34"/>
    <p:sldId id="328" r:id="rId35"/>
    <p:sldId id="329" r:id="rId36"/>
    <p:sldId id="330" r:id="rId37"/>
    <p:sldId id="331" r:id="rId38"/>
    <p:sldId id="332" r:id="rId39"/>
    <p:sldId id="333" r:id="rId40"/>
    <p:sldId id="334" r:id="rId41"/>
    <p:sldId id="335" r:id="rId42"/>
    <p:sldId id="336" r:id="rId43"/>
    <p:sldId id="337" r:id="rId44"/>
    <p:sldId id="338" r:id="rId45"/>
    <p:sldId id="339" r:id="rId46"/>
    <p:sldId id="340" r:id="rId47"/>
    <p:sldId id="341" r:id="rId48"/>
    <p:sldId id="342" r:id="rId49"/>
    <p:sldId id="343" r:id="rId50"/>
    <p:sldId id="344" r:id="rId51"/>
    <p:sldId id="345" r:id="rId52"/>
    <p:sldId id="346" r:id="rId53"/>
    <p:sldId id="347" r:id="rId54"/>
    <p:sldId id="348" r:id="rId55"/>
    <p:sldId id="350"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58"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71F9EAA-8A6E-4EC0-8D78-F05D00435FA2}" type="datetimeFigureOut">
              <a:rPr lang="en-US" smtClean="0"/>
              <a:t>9/26/2012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4669A7-1711-49ED-A4B7-92A0A94AC1BF}" type="slidenum">
              <a:rPr lang="en-US" smtClean="0"/>
              <a:t>‹#›</a:t>
            </a:fld>
            <a:endParaRPr lang="en-US"/>
          </a:p>
        </p:txBody>
      </p:sp>
    </p:spTree>
    <p:extLst>
      <p:ext uri="{BB962C8B-B14F-4D97-AF65-F5344CB8AC3E}">
        <p14:creationId xmlns:p14="http://schemas.microsoft.com/office/powerpoint/2010/main" val="228486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71F9EAA-8A6E-4EC0-8D78-F05D00435FA2}" type="datetimeFigureOut">
              <a:rPr lang="en-US" smtClean="0"/>
              <a:t>9/26/2012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4669A7-1711-49ED-A4B7-92A0A94AC1BF}" type="slidenum">
              <a:rPr lang="en-US" smtClean="0"/>
              <a:t>‹#›</a:t>
            </a:fld>
            <a:endParaRPr lang="en-US"/>
          </a:p>
        </p:txBody>
      </p:sp>
    </p:spTree>
    <p:extLst>
      <p:ext uri="{BB962C8B-B14F-4D97-AF65-F5344CB8AC3E}">
        <p14:creationId xmlns:p14="http://schemas.microsoft.com/office/powerpoint/2010/main" val="31387293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71F9EAA-8A6E-4EC0-8D78-F05D00435FA2}" type="datetimeFigureOut">
              <a:rPr lang="en-US" smtClean="0"/>
              <a:t>9/26/2012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4669A7-1711-49ED-A4B7-92A0A94AC1BF}" type="slidenum">
              <a:rPr lang="en-US" smtClean="0"/>
              <a:t>‹#›</a:t>
            </a:fld>
            <a:endParaRPr lang="en-US"/>
          </a:p>
        </p:txBody>
      </p:sp>
    </p:spTree>
    <p:extLst>
      <p:ext uri="{BB962C8B-B14F-4D97-AF65-F5344CB8AC3E}">
        <p14:creationId xmlns:p14="http://schemas.microsoft.com/office/powerpoint/2010/main" val="36926242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71F9EAA-8A6E-4EC0-8D78-F05D00435FA2}" type="datetimeFigureOut">
              <a:rPr lang="en-US" smtClean="0"/>
              <a:t>9/26/2012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4669A7-1711-49ED-A4B7-92A0A94AC1BF}" type="slidenum">
              <a:rPr lang="en-US" smtClean="0"/>
              <a:t>‹#›</a:t>
            </a:fld>
            <a:endParaRPr lang="en-US"/>
          </a:p>
        </p:txBody>
      </p:sp>
    </p:spTree>
    <p:extLst>
      <p:ext uri="{BB962C8B-B14F-4D97-AF65-F5344CB8AC3E}">
        <p14:creationId xmlns:p14="http://schemas.microsoft.com/office/powerpoint/2010/main" val="2965749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71F9EAA-8A6E-4EC0-8D78-F05D00435FA2}" type="datetimeFigureOut">
              <a:rPr lang="en-US" smtClean="0"/>
              <a:t>9/26/2012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C4669A7-1711-49ED-A4B7-92A0A94AC1BF}" type="slidenum">
              <a:rPr lang="en-US" smtClean="0"/>
              <a:t>‹#›</a:t>
            </a:fld>
            <a:endParaRPr lang="en-US"/>
          </a:p>
        </p:txBody>
      </p:sp>
    </p:spTree>
    <p:extLst>
      <p:ext uri="{BB962C8B-B14F-4D97-AF65-F5344CB8AC3E}">
        <p14:creationId xmlns:p14="http://schemas.microsoft.com/office/powerpoint/2010/main" val="26886353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71F9EAA-8A6E-4EC0-8D78-F05D00435FA2}" type="datetimeFigureOut">
              <a:rPr lang="en-US" smtClean="0"/>
              <a:t>9/26/2012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C4669A7-1711-49ED-A4B7-92A0A94AC1BF}" type="slidenum">
              <a:rPr lang="en-US" smtClean="0"/>
              <a:t>‹#›</a:t>
            </a:fld>
            <a:endParaRPr lang="en-US"/>
          </a:p>
        </p:txBody>
      </p:sp>
    </p:spTree>
    <p:extLst>
      <p:ext uri="{BB962C8B-B14F-4D97-AF65-F5344CB8AC3E}">
        <p14:creationId xmlns:p14="http://schemas.microsoft.com/office/powerpoint/2010/main" val="16021493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1F9EAA-8A6E-4EC0-8D78-F05D00435FA2}" type="datetimeFigureOut">
              <a:rPr lang="en-US" smtClean="0"/>
              <a:t>9/26/2012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C4669A7-1711-49ED-A4B7-92A0A94AC1BF}" type="slidenum">
              <a:rPr lang="en-US" smtClean="0"/>
              <a:t>‹#›</a:t>
            </a:fld>
            <a:endParaRPr lang="en-US"/>
          </a:p>
        </p:txBody>
      </p:sp>
    </p:spTree>
    <p:extLst>
      <p:ext uri="{BB962C8B-B14F-4D97-AF65-F5344CB8AC3E}">
        <p14:creationId xmlns:p14="http://schemas.microsoft.com/office/powerpoint/2010/main" val="14928207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71F9EAA-8A6E-4EC0-8D78-F05D00435FA2}" type="datetimeFigureOut">
              <a:rPr lang="en-US" smtClean="0"/>
              <a:t>9/26/2012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4669A7-1711-49ED-A4B7-92A0A94AC1BF}" type="slidenum">
              <a:rPr lang="en-US" smtClean="0"/>
              <a:t>‹#›</a:t>
            </a:fld>
            <a:endParaRPr lang="en-US"/>
          </a:p>
        </p:txBody>
      </p:sp>
    </p:spTree>
    <p:extLst>
      <p:ext uri="{BB962C8B-B14F-4D97-AF65-F5344CB8AC3E}">
        <p14:creationId xmlns:p14="http://schemas.microsoft.com/office/powerpoint/2010/main" val="28952139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71F9EAA-8A6E-4EC0-8D78-F05D00435FA2}" type="datetimeFigureOut">
              <a:rPr lang="en-US" smtClean="0"/>
              <a:t>9/26/2012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4669A7-1711-49ED-A4B7-92A0A94AC1BF}" type="slidenum">
              <a:rPr lang="en-US" smtClean="0"/>
              <a:t>‹#›</a:t>
            </a:fld>
            <a:endParaRPr lang="en-US"/>
          </a:p>
        </p:txBody>
      </p:sp>
    </p:spTree>
    <p:extLst>
      <p:ext uri="{BB962C8B-B14F-4D97-AF65-F5344CB8AC3E}">
        <p14:creationId xmlns:p14="http://schemas.microsoft.com/office/powerpoint/2010/main" val="16064559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71F9EAA-8A6E-4EC0-8D78-F05D00435FA2}" type="datetimeFigureOut">
              <a:rPr lang="en-US" smtClean="0"/>
              <a:t>9/26/2012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4669A7-1711-49ED-A4B7-92A0A94AC1BF}" type="slidenum">
              <a:rPr lang="en-US" smtClean="0"/>
              <a:t>‹#›</a:t>
            </a:fld>
            <a:endParaRPr lang="en-US"/>
          </a:p>
        </p:txBody>
      </p:sp>
    </p:spTree>
    <p:extLst>
      <p:ext uri="{BB962C8B-B14F-4D97-AF65-F5344CB8AC3E}">
        <p14:creationId xmlns:p14="http://schemas.microsoft.com/office/powerpoint/2010/main" val="15437473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71F9EAA-8A6E-4EC0-8D78-F05D00435FA2}" type="datetimeFigureOut">
              <a:rPr lang="en-US" smtClean="0"/>
              <a:t>9/26/2012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4669A7-1711-49ED-A4B7-92A0A94AC1BF}" type="slidenum">
              <a:rPr lang="en-US" smtClean="0"/>
              <a:t>‹#›</a:t>
            </a:fld>
            <a:endParaRPr lang="en-US"/>
          </a:p>
        </p:txBody>
      </p:sp>
    </p:spTree>
    <p:extLst>
      <p:ext uri="{BB962C8B-B14F-4D97-AF65-F5344CB8AC3E}">
        <p14:creationId xmlns:p14="http://schemas.microsoft.com/office/powerpoint/2010/main" val="24093883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24CBEA4-F884-4D90-BAC6-3FD32BD35BEA}" type="datetimeFigureOut">
              <a:rPr lang="en-US" smtClean="0">
                <a:solidFill>
                  <a:prstClr val="black">
                    <a:tint val="75000"/>
                  </a:prstClr>
                </a:solidFill>
              </a:rPr>
              <a:pPr/>
              <a:t>9/26/2012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2503A21-989D-4F0D-8B51-16AF74611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48602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4CBEA4-F884-4D90-BAC6-3FD32BD35BEA}" type="datetimeFigureOut">
              <a:rPr lang="en-US" smtClean="0">
                <a:solidFill>
                  <a:prstClr val="black">
                    <a:tint val="75000"/>
                  </a:prstClr>
                </a:solidFill>
              </a:rPr>
              <a:pPr/>
              <a:t>9/26/2012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2503A21-989D-4F0D-8B51-16AF74611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4681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24CBEA4-F884-4D90-BAC6-3FD32BD35BEA}" type="datetimeFigureOut">
              <a:rPr lang="en-US" smtClean="0">
                <a:solidFill>
                  <a:prstClr val="black">
                    <a:tint val="75000"/>
                  </a:prstClr>
                </a:solidFill>
              </a:rPr>
              <a:pPr/>
              <a:t>9/26/2012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2503A21-989D-4F0D-8B51-16AF74611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140661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24CBEA4-F884-4D90-BAC6-3FD32BD35BEA}" type="datetimeFigureOut">
              <a:rPr lang="en-US" smtClean="0">
                <a:solidFill>
                  <a:prstClr val="black">
                    <a:tint val="75000"/>
                  </a:prstClr>
                </a:solidFill>
              </a:rPr>
              <a:pPr/>
              <a:t>9/26/2012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2503A21-989D-4F0D-8B51-16AF74611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235474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24CBEA4-F884-4D90-BAC6-3FD32BD35BEA}" type="datetimeFigureOut">
              <a:rPr lang="en-US" smtClean="0">
                <a:solidFill>
                  <a:prstClr val="black">
                    <a:tint val="75000"/>
                  </a:prstClr>
                </a:solidFill>
              </a:rPr>
              <a:pPr/>
              <a:t>9/26/2012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2503A21-989D-4F0D-8B51-16AF74611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883123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24CBEA4-F884-4D90-BAC6-3FD32BD35BEA}" type="datetimeFigureOut">
              <a:rPr lang="en-US" smtClean="0">
                <a:solidFill>
                  <a:prstClr val="black">
                    <a:tint val="75000"/>
                  </a:prstClr>
                </a:solidFill>
              </a:rPr>
              <a:pPr/>
              <a:t>9/26/2012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2503A21-989D-4F0D-8B51-16AF74611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824954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4CBEA4-F884-4D90-BAC6-3FD32BD35BEA}" type="datetimeFigureOut">
              <a:rPr lang="en-US" smtClean="0">
                <a:solidFill>
                  <a:prstClr val="black">
                    <a:tint val="75000"/>
                  </a:prstClr>
                </a:solidFill>
              </a:rPr>
              <a:pPr/>
              <a:t>9/26/2012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2503A21-989D-4F0D-8B51-16AF74611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977422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4CBEA4-F884-4D90-BAC6-3FD32BD35BEA}" type="datetimeFigureOut">
              <a:rPr lang="en-US" smtClean="0">
                <a:solidFill>
                  <a:prstClr val="black">
                    <a:tint val="75000"/>
                  </a:prstClr>
                </a:solidFill>
              </a:rPr>
              <a:pPr/>
              <a:t>9/26/2012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2503A21-989D-4F0D-8B51-16AF74611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065559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4CBEA4-F884-4D90-BAC6-3FD32BD35BEA}" type="datetimeFigureOut">
              <a:rPr lang="en-US" smtClean="0">
                <a:solidFill>
                  <a:prstClr val="black">
                    <a:tint val="75000"/>
                  </a:prstClr>
                </a:solidFill>
              </a:rPr>
              <a:pPr/>
              <a:t>9/26/2012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2503A21-989D-4F0D-8B51-16AF74611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1606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4CBEA4-F884-4D90-BAC6-3FD32BD35BEA}" type="datetimeFigureOut">
              <a:rPr lang="en-US" smtClean="0">
                <a:solidFill>
                  <a:prstClr val="black">
                    <a:tint val="75000"/>
                  </a:prstClr>
                </a:solidFill>
              </a:rPr>
              <a:pPr/>
              <a:t>9/26/2012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2503A21-989D-4F0D-8B51-16AF74611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612702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4CBEA4-F884-4D90-BAC6-3FD32BD35BEA}" type="datetimeFigureOut">
              <a:rPr lang="en-US" smtClean="0">
                <a:solidFill>
                  <a:prstClr val="black">
                    <a:tint val="75000"/>
                  </a:prstClr>
                </a:solidFill>
              </a:rPr>
              <a:pPr/>
              <a:t>9/26/2012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2503A21-989D-4F0D-8B51-16AF74611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481417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1F9EAA-8A6E-4EC0-8D78-F05D00435FA2}" type="datetimeFigureOut">
              <a:rPr lang="en-US" smtClean="0"/>
              <a:t>9/26/2012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4669A7-1711-49ED-A4B7-92A0A94AC1BF}" type="slidenum">
              <a:rPr lang="en-US" smtClean="0"/>
              <a:t>‹#›</a:t>
            </a:fld>
            <a:endParaRPr lang="en-US"/>
          </a:p>
        </p:txBody>
      </p:sp>
    </p:spTree>
    <p:extLst>
      <p:ext uri="{BB962C8B-B14F-4D97-AF65-F5344CB8AC3E}">
        <p14:creationId xmlns:p14="http://schemas.microsoft.com/office/powerpoint/2010/main" val="21122579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4CBEA4-F884-4D90-BAC6-3FD32BD35BEA}" type="datetimeFigureOut">
              <a:rPr lang="en-US" smtClean="0">
                <a:solidFill>
                  <a:prstClr val="black">
                    <a:tint val="75000"/>
                  </a:prstClr>
                </a:solidFill>
              </a:rPr>
              <a:pPr/>
              <a:t>9/26/2012</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503A21-989D-4F0D-8B51-16AF74611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080483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3.xml"/><Relationship Id="rId4" Type="http://schemas.openxmlformats.org/officeDocument/2006/relationships/image" Target="../media/image13.jpeg"/></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gif"/><Relationship Id="rId1" Type="http://schemas.openxmlformats.org/officeDocument/2006/relationships/slideLayout" Target="../slideLayouts/slideLayout13.xml"/><Relationship Id="rId4" Type="http://schemas.openxmlformats.org/officeDocument/2006/relationships/image" Target="../media/image15.jpeg"/></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gif"/><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hyperlink" Target="http://video.google.com/videoplay?docid=1871627498681344879" TargetMode="External"/><Relationship Id="rId2" Type="http://schemas.openxmlformats.org/officeDocument/2006/relationships/image" Target="../media/image19.jpeg"/><Relationship Id="rId1" Type="http://schemas.openxmlformats.org/officeDocument/2006/relationships/slideLayout" Target="../slideLayouts/slideLayout13.xml"/><Relationship Id="rId5" Type="http://schemas.openxmlformats.org/officeDocument/2006/relationships/image" Target="../media/image21.jpeg"/><Relationship Id="rId4" Type="http://schemas.openxmlformats.org/officeDocument/2006/relationships/image" Target="../media/image20.jpeg"/></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9.jpeg"/><Relationship Id="rId1" Type="http://schemas.openxmlformats.org/officeDocument/2006/relationships/slideLayout" Target="../slideLayouts/slideLayout13.xml"/><Relationship Id="rId4" Type="http://schemas.openxmlformats.org/officeDocument/2006/relationships/image" Target="../media/image21.jpeg"/></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e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e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13.xml"/><Relationship Id="rId5" Type="http://schemas.openxmlformats.org/officeDocument/2006/relationships/image" Target="../media/image30.gif"/><Relationship Id="rId4" Type="http://schemas.openxmlformats.org/officeDocument/2006/relationships/image" Target="../media/image29.jpeg"/></Relationships>
</file>

<file path=ppt/slides/_rels/slide3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2.jpe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13.xml"/><Relationship Id="rId4" Type="http://schemas.openxmlformats.org/officeDocument/2006/relationships/image" Target="../media/image39.jpeg"/></Relationships>
</file>

<file path=ppt/slides/_rels/slide3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7.jpeg"/><Relationship Id="rId1" Type="http://schemas.openxmlformats.org/officeDocument/2006/relationships/slideLayout" Target="../slideLayouts/slideLayout13.xml"/><Relationship Id="rId4" Type="http://schemas.openxmlformats.org/officeDocument/2006/relationships/image" Target="../media/image41.jpeg"/></Relationships>
</file>

<file path=ppt/slides/_rels/slide4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13.xml"/><Relationship Id="rId4" Type="http://schemas.openxmlformats.org/officeDocument/2006/relationships/image" Target="../media/image44.jpeg"/></Relationships>
</file>

<file path=ppt/slides/_rels/slide4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2.jpe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2.jpe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2.jpe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48.gif"/><Relationship Id="rId2" Type="http://schemas.openxmlformats.org/officeDocument/2006/relationships/image" Target="../media/image42.jpeg"/><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2.jpe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Health Check</a:t>
            </a:r>
            <a:endParaRPr lang="en-US" dirty="0"/>
          </a:p>
        </p:txBody>
      </p:sp>
      <p:sp>
        <p:nvSpPr>
          <p:cNvPr id="3" name="Subtitle 2"/>
          <p:cNvSpPr>
            <a:spLocks noGrp="1"/>
          </p:cNvSpPr>
          <p:nvPr>
            <p:ph type="subTitle" idx="1"/>
          </p:nvPr>
        </p:nvSpPr>
        <p:spPr/>
        <p:txBody>
          <a:bodyPr/>
          <a:lstStyle/>
          <a:p>
            <a:r>
              <a:rPr lang="en-US" dirty="0" smtClean="0"/>
              <a:t>Catching a Worldview</a:t>
            </a:r>
            <a:endParaRPr lang="en-US" dirty="0"/>
          </a:p>
        </p:txBody>
      </p:sp>
    </p:spTree>
    <p:extLst>
      <p:ext uri="{BB962C8B-B14F-4D97-AF65-F5344CB8AC3E}">
        <p14:creationId xmlns:p14="http://schemas.microsoft.com/office/powerpoint/2010/main" val="6880861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http://duewest-es.com/images/Film-Reel.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886"/>
            <a:ext cx="9155938" cy="6890658"/>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463169" y="1193233"/>
            <a:ext cx="8229600" cy="4525963"/>
          </a:xfrm>
        </p:spPr>
        <p:txBody>
          <a:bodyPr>
            <a:normAutofit lnSpcReduction="10000"/>
          </a:bodyPr>
          <a:lstStyle/>
          <a:p>
            <a:r>
              <a:rPr lang="en-US" dirty="0" smtClean="0">
                <a:solidFill>
                  <a:srgbClr val="FF0000"/>
                </a:solidFill>
                <a:latin typeface="Harlow Solid Italic" pitchFamily="82" charset="0"/>
              </a:rPr>
              <a:t>What movies have you seen recently?</a:t>
            </a:r>
          </a:p>
          <a:p>
            <a:r>
              <a:rPr lang="en-US" dirty="0" smtClean="0">
                <a:solidFill>
                  <a:srgbClr val="FF0000"/>
                </a:solidFill>
                <a:latin typeface="Harlow Solid Italic" pitchFamily="82" charset="0"/>
              </a:rPr>
              <a:t>Rank these movies from best to worst:</a:t>
            </a:r>
          </a:p>
          <a:p>
            <a:pPr lvl="1"/>
            <a:r>
              <a:rPr lang="en-US" dirty="0" smtClean="0">
                <a:solidFill>
                  <a:srgbClr val="FF0000"/>
                </a:solidFill>
                <a:latin typeface="Harlow Solid Italic" pitchFamily="82" charset="0"/>
              </a:rPr>
              <a:t>Dark Knight Rising</a:t>
            </a:r>
          </a:p>
          <a:p>
            <a:pPr lvl="1"/>
            <a:r>
              <a:rPr lang="en-US" dirty="0" smtClean="0">
                <a:solidFill>
                  <a:srgbClr val="FF0000"/>
                </a:solidFill>
                <a:latin typeface="Harlow Solid Italic" pitchFamily="82" charset="0"/>
              </a:rPr>
              <a:t>Casablanca</a:t>
            </a:r>
          </a:p>
          <a:p>
            <a:pPr lvl="1"/>
            <a:r>
              <a:rPr lang="en-US" dirty="0" smtClean="0">
                <a:solidFill>
                  <a:srgbClr val="FF0000"/>
                </a:solidFill>
                <a:latin typeface="Harlow Solid Italic" pitchFamily="82" charset="0"/>
              </a:rPr>
              <a:t>Finding </a:t>
            </a:r>
            <a:r>
              <a:rPr lang="en-US" dirty="0" err="1" smtClean="0">
                <a:solidFill>
                  <a:srgbClr val="FF0000"/>
                </a:solidFill>
                <a:latin typeface="Harlow Solid Italic" pitchFamily="82" charset="0"/>
              </a:rPr>
              <a:t>Nemo</a:t>
            </a:r>
            <a:endParaRPr lang="en-US" dirty="0" smtClean="0">
              <a:solidFill>
                <a:srgbClr val="FF0000"/>
              </a:solidFill>
              <a:latin typeface="Harlow Solid Italic" pitchFamily="82" charset="0"/>
            </a:endParaRPr>
          </a:p>
          <a:p>
            <a:pPr lvl="1"/>
            <a:r>
              <a:rPr lang="en-US" dirty="0" smtClean="0">
                <a:solidFill>
                  <a:srgbClr val="FF0000"/>
                </a:solidFill>
                <a:latin typeface="Harlow Solid Italic" pitchFamily="82" charset="0"/>
              </a:rPr>
              <a:t>Hunger Games</a:t>
            </a:r>
          </a:p>
          <a:p>
            <a:r>
              <a:rPr lang="en-US" dirty="0" smtClean="0">
                <a:solidFill>
                  <a:srgbClr val="FF0000"/>
                </a:solidFill>
                <a:latin typeface="Harlow Solid Italic" pitchFamily="82" charset="0"/>
              </a:rPr>
              <a:t>In your group discuss what makes a good movie?</a:t>
            </a:r>
          </a:p>
          <a:p>
            <a:r>
              <a:rPr lang="en-US" dirty="0" smtClean="0">
                <a:solidFill>
                  <a:srgbClr val="FF0000"/>
                </a:solidFill>
                <a:latin typeface="Harlow Solid Italic" pitchFamily="82" charset="0"/>
              </a:rPr>
              <a:t>How did you evaluate what is good and what is bad?</a:t>
            </a:r>
          </a:p>
          <a:p>
            <a:endParaRPr lang="en-US" dirty="0" smtClean="0"/>
          </a:p>
          <a:p>
            <a:pPr lvl="1"/>
            <a:endParaRPr lang="en-US" dirty="0" smtClean="0"/>
          </a:p>
        </p:txBody>
      </p:sp>
    </p:spTree>
    <p:extLst>
      <p:ext uri="{BB962C8B-B14F-4D97-AF65-F5344CB8AC3E}">
        <p14:creationId xmlns:p14="http://schemas.microsoft.com/office/powerpoint/2010/main" val="22086192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does Jesus have to do with movies?</a:t>
            </a:r>
            <a:endParaRPr lang="en-US" dirty="0"/>
          </a:p>
        </p:txBody>
      </p:sp>
      <p:sp>
        <p:nvSpPr>
          <p:cNvPr id="3" name="Content Placeholder 2"/>
          <p:cNvSpPr>
            <a:spLocks noGrp="1"/>
          </p:cNvSpPr>
          <p:nvPr>
            <p:ph idx="1"/>
          </p:nvPr>
        </p:nvSpPr>
        <p:spPr/>
        <p:txBody>
          <a:bodyPr/>
          <a:lstStyle/>
          <a:p>
            <a:r>
              <a:rPr lang="en-US" dirty="0" smtClean="0"/>
              <a:t>When we rank things or rate them from good to bad, we appeal to a standard.</a:t>
            </a:r>
          </a:p>
          <a:p>
            <a:r>
              <a:rPr lang="en-US" dirty="0" smtClean="0"/>
              <a:t>Why doesn’t Jesus’ opinion figure in our thinking?</a:t>
            </a:r>
            <a:endParaRPr lang="en-US" dirty="0"/>
          </a:p>
        </p:txBody>
      </p:sp>
    </p:spTree>
    <p:extLst>
      <p:ext uri="{BB962C8B-B14F-4D97-AF65-F5344CB8AC3E}">
        <p14:creationId xmlns:p14="http://schemas.microsoft.com/office/powerpoint/2010/main" val="26867910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doesn’t Jesus’ opinion figure?</a:t>
            </a:r>
            <a:endParaRPr lang="en-US" dirty="0"/>
          </a:p>
        </p:txBody>
      </p:sp>
      <p:sp>
        <p:nvSpPr>
          <p:cNvPr id="3" name="Content Placeholder 2"/>
          <p:cNvSpPr>
            <a:spLocks noGrp="1"/>
          </p:cNvSpPr>
          <p:nvPr>
            <p:ph idx="1"/>
          </p:nvPr>
        </p:nvSpPr>
        <p:spPr/>
        <p:txBody>
          <a:bodyPr/>
          <a:lstStyle/>
          <a:p>
            <a:r>
              <a:rPr lang="en-US" dirty="0" smtClean="0"/>
              <a:t>Jesus didn’t go to the movies.</a:t>
            </a:r>
          </a:p>
          <a:p>
            <a:r>
              <a:rPr lang="en-US" dirty="0" smtClean="0"/>
              <a:t>We don’t want to spiritualize.</a:t>
            </a:r>
          </a:p>
          <a:p>
            <a:r>
              <a:rPr lang="en-US" dirty="0" smtClean="0"/>
              <a:t>We don’t want to be ‘holier-than-thou’.</a:t>
            </a:r>
          </a:p>
          <a:p>
            <a:r>
              <a:rPr lang="en-US" dirty="0" smtClean="0"/>
              <a:t>Good and bad are subjective matters of taste.</a:t>
            </a:r>
          </a:p>
          <a:p>
            <a:endParaRPr lang="en-US" dirty="0" smtClean="0"/>
          </a:p>
        </p:txBody>
      </p:sp>
    </p:spTree>
    <p:extLst>
      <p:ext uri="{BB962C8B-B14F-4D97-AF65-F5344CB8AC3E}">
        <p14:creationId xmlns:p14="http://schemas.microsoft.com/office/powerpoint/2010/main" val="29293297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Jesus didn’t go to the movies.</a:t>
            </a:r>
            <a:endParaRPr lang="en-US" dirty="0"/>
          </a:p>
        </p:txBody>
      </p:sp>
      <p:sp>
        <p:nvSpPr>
          <p:cNvPr id="3" name="Content Placeholder 2"/>
          <p:cNvSpPr>
            <a:spLocks noGrp="1"/>
          </p:cNvSpPr>
          <p:nvPr>
            <p:ph idx="1"/>
          </p:nvPr>
        </p:nvSpPr>
        <p:spPr/>
        <p:txBody>
          <a:bodyPr/>
          <a:lstStyle/>
          <a:p>
            <a:r>
              <a:rPr lang="en-US" dirty="0" smtClean="0"/>
              <a:t>Because things aren’t listed specifically in scripture we need not bring them to Jesus.</a:t>
            </a:r>
          </a:p>
          <a:p>
            <a:r>
              <a:rPr lang="en-US" dirty="0" smtClean="0"/>
              <a:t>The Koran and Hadith try and legislate for every area of life, but the Bible teaches principles.</a:t>
            </a:r>
          </a:p>
          <a:p>
            <a:r>
              <a:rPr lang="en-US" dirty="0" smtClean="0"/>
              <a:t>What are the key principles of the Bible?</a:t>
            </a:r>
            <a:endParaRPr lang="en-US" dirty="0"/>
          </a:p>
        </p:txBody>
      </p:sp>
    </p:spTree>
    <p:extLst>
      <p:ext uri="{BB962C8B-B14F-4D97-AF65-F5344CB8AC3E}">
        <p14:creationId xmlns:p14="http://schemas.microsoft.com/office/powerpoint/2010/main" val="16229128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are the Bible’s key principles?</a:t>
            </a:r>
            <a:endParaRPr lang="en-US" dirty="0"/>
          </a:p>
        </p:txBody>
      </p:sp>
      <p:sp>
        <p:nvSpPr>
          <p:cNvPr id="3" name="Content Placeholder 2"/>
          <p:cNvSpPr>
            <a:spLocks noGrp="1"/>
          </p:cNvSpPr>
          <p:nvPr>
            <p:ph idx="1"/>
          </p:nvPr>
        </p:nvSpPr>
        <p:spPr/>
        <p:txBody>
          <a:bodyPr/>
          <a:lstStyle/>
          <a:p>
            <a:r>
              <a:rPr lang="en-US" dirty="0" smtClean="0"/>
              <a:t>Love God with all your heart, soul, mind and strength (</a:t>
            </a:r>
            <a:r>
              <a:rPr lang="en-US" dirty="0" err="1" smtClean="0"/>
              <a:t>shema</a:t>
            </a:r>
            <a:r>
              <a:rPr lang="en-US" dirty="0" smtClean="0"/>
              <a:t> and Jesus’ opinion).</a:t>
            </a:r>
          </a:p>
          <a:p>
            <a:r>
              <a:rPr lang="en-US" dirty="0" smtClean="0"/>
              <a:t>Love your </a:t>
            </a:r>
            <a:r>
              <a:rPr lang="en-US" dirty="0" err="1" smtClean="0"/>
              <a:t>neighbour</a:t>
            </a:r>
            <a:r>
              <a:rPr lang="en-US" dirty="0" smtClean="0"/>
              <a:t> as yourself.</a:t>
            </a:r>
            <a:endParaRPr lang="en-US" dirty="0"/>
          </a:p>
        </p:txBody>
      </p:sp>
    </p:spTree>
    <p:extLst>
      <p:ext uri="{BB962C8B-B14F-4D97-AF65-F5344CB8AC3E}">
        <p14:creationId xmlns:p14="http://schemas.microsoft.com/office/powerpoint/2010/main" val="7171295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does the greatest commandment apply to the movies?</a:t>
            </a:r>
            <a:endParaRPr lang="en-US" dirty="0"/>
          </a:p>
        </p:txBody>
      </p:sp>
      <p:sp>
        <p:nvSpPr>
          <p:cNvPr id="3" name="Content Placeholder 2"/>
          <p:cNvSpPr>
            <a:spLocks noGrp="1"/>
          </p:cNvSpPr>
          <p:nvPr>
            <p:ph idx="1"/>
          </p:nvPr>
        </p:nvSpPr>
        <p:spPr/>
        <p:txBody>
          <a:bodyPr/>
          <a:lstStyle/>
          <a:p>
            <a:r>
              <a:rPr lang="en-US" dirty="0" smtClean="0"/>
              <a:t>Which movies help me love God and my </a:t>
            </a:r>
            <a:r>
              <a:rPr lang="en-US" dirty="0" err="1" smtClean="0"/>
              <a:t>neighbour</a:t>
            </a:r>
            <a:r>
              <a:rPr lang="en-US" dirty="0" smtClean="0"/>
              <a:t>?</a:t>
            </a:r>
          </a:p>
          <a:p>
            <a:r>
              <a:rPr lang="en-US" dirty="0" smtClean="0"/>
              <a:t>Which movies estrange me from God and my </a:t>
            </a:r>
            <a:r>
              <a:rPr lang="en-US" dirty="0" err="1" smtClean="0"/>
              <a:t>neighbour</a:t>
            </a:r>
            <a:r>
              <a:rPr lang="en-US" dirty="0" smtClean="0"/>
              <a:t>?</a:t>
            </a:r>
          </a:p>
          <a:p>
            <a:r>
              <a:rPr lang="en-US" dirty="0" smtClean="0"/>
              <a:t>Can’t a movie be neutral and just entertainment?</a:t>
            </a:r>
            <a:endParaRPr lang="en-US" dirty="0"/>
          </a:p>
        </p:txBody>
      </p:sp>
    </p:spTree>
    <p:extLst>
      <p:ext uri="{BB962C8B-B14F-4D97-AF65-F5344CB8AC3E}">
        <p14:creationId xmlns:p14="http://schemas.microsoft.com/office/powerpoint/2010/main" val="14946125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Can’t a movie be just entertainment?</a:t>
            </a:r>
            <a:endParaRPr lang="en-US" dirty="0"/>
          </a:p>
        </p:txBody>
      </p:sp>
      <p:sp>
        <p:nvSpPr>
          <p:cNvPr id="3" name="Content Placeholder 2"/>
          <p:cNvSpPr>
            <a:spLocks noGrp="1"/>
          </p:cNvSpPr>
          <p:nvPr>
            <p:ph idx="1"/>
          </p:nvPr>
        </p:nvSpPr>
        <p:spPr/>
        <p:txBody>
          <a:bodyPr/>
          <a:lstStyle/>
          <a:p>
            <a:r>
              <a:rPr lang="en-US" dirty="0" smtClean="0"/>
              <a:t>Entertainment as ‘amusement’?</a:t>
            </a:r>
          </a:p>
          <a:p>
            <a:r>
              <a:rPr lang="en-US" dirty="0" smtClean="0"/>
              <a:t>Entertainment as ‘engagement’?</a:t>
            </a:r>
          </a:p>
          <a:p>
            <a:r>
              <a:rPr lang="en-US" dirty="0" smtClean="0"/>
              <a:t>If Jesus was entertaining, in what way was that?</a:t>
            </a:r>
            <a:endParaRPr lang="en-US" dirty="0"/>
          </a:p>
        </p:txBody>
      </p:sp>
    </p:spTree>
    <p:extLst>
      <p:ext uri="{BB962C8B-B14F-4D97-AF65-F5344CB8AC3E}">
        <p14:creationId xmlns:p14="http://schemas.microsoft.com/office/powerpoint/2010/main" val="234659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Dallas Willard and Matthew 5</a:t>
            </a:r>
            <a:endParaRPr lang="en-US" dirty="0"/>
          </a:p>
        </p:txBody>
      </p:sp>
      <p:sp>
        <p:nvSpPr>
          <p:cNvPr id="3" name="Content Placeholder 2"/>
          <p:cNvSpPr>
            <a:spLocks noGrp="1"/>
          </p:cNvSpPr>
          <p:nvPr>
            <p:ph idx="1"/>
          </p:nvPr>
        </p:nvSpPr>
        <p:spPr/>
        <p:txBody>
          <a:bodyPr/>
          <a:lstStyle/>
          <a:p>
            <a:endParaRPr lang="en-US"/>
          </a:p>
        </p:txBody>
      </p:sp>
      <p:pic>
        <p:nvPicPr>
          <p:cNvPr id="1026" name="Picture 2" descr="http://4.bp.blogspot.com/-FQ4MxhOn2EA/Td75csA6IzI/AAAAAAAAAcI/I2aNtv--RcQ/s1600/dwperson.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84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76772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Everything is permissible …</a:t>
            </a:r>
            <a:endParaRPr lang="en-US" dirty="0"/>
          </a:p>
        </p:txBody>
      </p:sp>
      <p:sp>
        <p:nvSpPr>
          <p:cNvPr id="3" name="Content Placeholder 2"/>
          <p:cNvSpPr>
            <a:spLocks noGrp="1"/>
          </p:cNvSpPr>
          <p:nvPr>
            <p:ph idx="1"/>
          </p:nvPr>
        </p:nvSpPr>
        <p:spPr/>
        <p:txBody>
          <a:bodyPr/>
          <a:lstStyle/>
          <a:p>
            <a:r>
              <a:rPr lang="en-US" dirty="0" smtClean="0"/>
              <a:t>Stands against legalism.</a:t>
            </a:r>
          </a:p>
          <a:p>
            <a:r>
              <a:rPr lang="en-US" dirty="0" smtClean="0"/>
              <a:t>I am a better or worse person for watching a movie.</a:t>
            </a:r>
          </a:p>
          <a:p>
            <a:r>
              <a:rPr lang="en-US" dirty="0" smtClean="0"/>
              <a:t>“How far can I go … ?” – As far as your heart will let you.</a:t>
            </a:r>
          </a:p>
          <a:p>
            <a:r>
              <a:rPr lang="en-US" dirty="0" smtClean="0"/>
              <a:t>1 Corinthians 10:23</a:t>
            </a:r>
            <a:endParaRPr lang="en-US" dirty="0"/>
          </a:p>
        </p:txBody>
      </p:sp>
    </p:spTree>
    <p:extLst>
      <p:ext uri="{BB962C8B-B14F-4D97-AF65-F5344CB8AC3E}">
        <p14:creationId xmlns:p14="http://schemas.microsoft.com/office/powerpoint/2010/main" val="41723032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…but not everything is beneficial.</a:t>
            </a:r>
            <a:endParaRPr lang="en-US" dirty="0"/>
          </a:p>
        </p:txBody>
      </p:sp>
      <p:sp>
        <p:nvSpPr>
          <p:cNvPr id="3" name="Content Placeholder 2"/>
          <p:cNvSpPr>
            <a:spLocks noGrp="1"/>
          </p:cNvSpPr>
          <p:nvPr>
            <p:ph idx="1"/>
          </p:nvPr>
        </p:nvSpPr>
        <p:spPr/>
        <p:txBody>
          <a:bodyPr/>
          <a:lstStyle/>
          <a:p>
            <a:r>
              <a:rPr lang="en-US" dirty="0" smtClean="0"/>
              <a:t>Not everything is constructive.</a:t>
            </a:r>
          </a:p>
          <a:p>
            <a:r>
              <a:rPr lang="en-US" dirty="0" smtClean="0"/>
              <a:t>What are we constructing?</a:t>
            </a:r>
          </a:p>
          <a:p>
            <a:r>
              <a:rPr lang="en-US" dirty="0" smtClean="0"/>
              <a:t>What are our lives about?</a:t>
            </a:r>
            <a:endParaRPr lang="en-US" dirty="0"/>
          </a:p>
        </p:txBody>
      </p:sp>
      <p:pic>
        <p:nvPicPr>
          <p:cNvPr id="2050" name="Picture 2" descr="http://www.frwy.ca/wp-content/uploads/2009/06/reno-we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3486822"/>
            <a:ext cx="4171950" cy="31330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45364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Evaluating your movie selection</a:t>
            </a:r>
            <a:endParaRPr lang="en-US" dirty="0"/>
          </a:p>
        </p:txBody>
      </p:sp>
      <p:sp>
        <p:nvSpPr>
          <p:cNvPr id="3" name="Content Placeholder 2"/>
          <p:cNvSpPr>
            <a:spLocks noGrp="1"/>
          </p:cNvSpPr>
          <p:nvPr>
            <p:ph idx="1"/>
          </p:nvPr>
        </p:nvSpPr>
        <p:spPr/>
        <p:txBody>
          <a:bodyPr/>
          <a:lstStyle/>
          <a:p>
            <a:r>
              <a:rPr lang="en-US" dirty="0" smtClean="0"/>
              <a:t>What are the values espoused in chick flicks?</a:t>
            </a:r>
          </a:p>
          <a:p>
            <a:r>
              <a:rPr lang="en-US" dirty="0" smtClean="0"/>
              <a:t>What do most movies say about God?</a:t>
            </a:r>
            <a:endParaRPr lang="en-US" dirty="0"/>
          </a:p>
        </p:txBody>
      </p:sp>
    </p:spTree>
    <p:extLst>
      <p:ext uri="{BB962C8B-B14F-4D97-AF65-F5344CB8AC3E}">
        <p14:creationId xmlns:p14="http://schemas.microsoft.com/office/powerpoint/2010/main" val="36445258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Hidden Curriculum</a:t>
            </a:r>
            <a:endParaRPr lang="en-US" dirty="0"/>
          </a:p>
        </p:txBody>
      </p:sp>
      <p:sp>
        <p:nvSpPr>
          <p:cNvPr id="3" name="Content Placeholder 2"/>
          <p:cNvSpPr>
            <a:spLocks noGrp="1"/>
          </p:cNvSpPr>
          <p:nvPr>
            <p:ph idx="1"/>
          </p:nvPr>
        </p:nvSpPr>
        <p:spPr/>
        <p:txBody>
          <a:bodyPr/>
          <a:lstStyle/>
          <a:p>
            <a:r>
              <a:rPr lang="en-US" dirty="0" smtClean="0"/>
              <a:t>‘Hidden’ curriculum is the content that we communicate around our main message.  In movies it is the music, the tone, or the commentary.</a:t>
            </a:r>
          </a:p>
          <a:p>
            <a:pPr lvl="1"/>
            <a:r>
              <a:rPr lang="en-US" dirty="0" smtClean="0"/>
              <a:t>Jesus Camp (music)</a:t>
            </a:r>
          </a:p>
          <a:p>
            <a:pPr lvl="1"/>
            <a:r>
              <a:rPr lang="en-US" dirty="0" smtClean="0"/>
              <a:t>Saved (tone)</a:t>
            </a:r>
          </a:p>
          <a:p>
            <a:pPr lvl="1"/>
            <a:r>
              <a:rPr lang="en-US" dirty="0" smtClean="0"/>
              <a:t>David </a:t>
            </a:r>
            <a:r>
              <a:rPr lang="en-US" dirty="0" err="1" smtClean="0"/>
              <a:t>Atenborough</a:t>
            </a:r>
            <a:r>
              <a:rPr lang="en-US" dirty="0" smtClean="0"/>
              <a:t> </a:t>
            </a:r>
          </a:p>
          <a:p>
            <a:pPr lvl="1"/>
            <a:endParaRPr lang="en-US" dirty="0" smtClean="0"/>
          </a:p>
          <a:p>
            <a:pPr lvl="1"/>
            <a:endParaRPr lang="en-US" dirty="0"/>
          </a:p>
        </p:txBody>
      </p:sp>
      <p:pic>
        <p:nvPicPr>
          <p:cNvPr id="3074" name="Picture 2" descr="http://upload.wikimedia.org/wikipedia/en/a/ad/Jesus_Cam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02679" y="3505200"/>
            <a:ext cx="1903095" cy="2819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41039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Null Curriculum</a:t>
            </a:r>
            <a:endParaRPr lang="en-US" dirty="0"/>
          </a:p>
        </p:txBody>
      </p:sp>
      <p:sp>
        <p:nvSpPr>
          <p:cNvPr id="3" name="Content Placeholder 2"/>
          <p:cNvSpPr>
            <a:spLocks noGrp="1"/>
          </p:cNvSpPr>
          <p:nvPr>
            <p:ph idx="1"/>
          </p:nvPr>
        </p:nvSpPr>
        <p:spPr/>
        <p:txBody>
          <a:bodyPr/>
          <a:lstStyle/>
          <a:p>
            <a:r>
              <a:rPr lang="en-US" dirty="0" smtClean="0"/>
              <a:t>‘Null’ curriculum is the absence of content.</a:t>
            </a:r>
          </a:p>
          <a:p>
            <a:pPr lvl="1"/>
            <a:r>
              <a:rPr lang="en-US" dirty="0" smtClean="0"/>
              <a:t>Cars 2 says nothing about God</a:t>
            </a:r>
          </a:p>
          <a:p>
            <a:pPr lvl="1"/>
            <a:r>
              <a:rPr lang="en-US" dirty="0" smtClean="0"/>
              <a:t>Most movies make no mention of God</a:t>
            </a:r>
          </a:p>
          <a:p>
            <a:pPr lvl="1"/>
            <a:r>
              <a:rPr lang="en-US" dirty="0" smtClean="0"/>
              <a:t>What does saying nothing about God in our most popular stories teach us?</a:t>
            </a:r>
          </a:p>
        </p:txBody>
      </p:sp>
    </p:spTree>
    <p:extLst>
      <p:ext uri="{BB962C8B-B14F-4D97-AF65-F5344CB8AC3E}">
        <p14:creationId xmlns:p14="http://schemas.microsoft.com/office/powerpoint/2010/main" val="7276686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9000" b="-39000"/>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019800" y="5257800"/>
            <a:ext cx="2971800" cy="1066800"/>
          </a:xfrm>
          <a:solidFill>
            <a:srgbClr val="C00000"/>
          </a:solidFill>
        </p:spPr>
        <p:txBody>
          <a:bodyPr>
            <a:normAutofit fontScale="70000" lnSpcReduction="20000"/>
          </a:bodyPr>
          <a:lstStyle/>
          <a:p>
            <a:r>
              <a:rPr lang="en-US" dirty="0" smtClean="0">
                <a:latin typeface="Californian FB" pitchFamily="18" charset="0"/>
              </a:rPr>
              <a:t>An overview of cultural influences and what to do to address them</a:t>
            </a:r>
            <a:endParaRPr lang="en-US" dirty="0">
              <a:latin typeface="Californian FB" pitchFamily="18" charset="0"/>
            </a:endParaRPr>
          </a:p>
        </p:txBody>
      </p:sp>
      <p:sp>
        <p:nvSpPr>
          <p:cNvPr id="4" name="Rectangle 3"/>
          <p:cNvSpPr/>
          <p:nvPr/>
        </p:nvSpPr>
        <p:spPr>
          <a:xfrm>
            <a:off x="609600" y="533400"/>
            <a:ext cx="8121950" cy="1754326"/>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fornian FB" pitchFamily="18" charset="0"/>
              </a:rPr>
              <a:t>Who </a:t>
            </a:r>
            <a:r>
              <a:rPr lang="en-US" sz="5400" b="1" spc="50" dirty="0" smtClean="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fornian FB" pitchFamily="18" charset="0"/>
              </a:rPr>
              <a:t>Indoctrinated Us As </a:t>
            </a:r>
            <a:r>
              <a:rPr lang="en-US" sz="54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fornian FB" pitchFamily="18" charset="0"/>
              </a:rPr>
              <a:t>Children?</a:t>
            </a:r>
            <a:endParaRPr lang="en-US" sz="54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256277793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1267" name="Picture 4" descr="scan0004"/>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304800" y="2074862"/>
            <a:ext cx="4341813" cy="4525963"/>
          </a:xfrm>
          <a:noFill/>
        </p:spPr>
      </p:pic>
      <p:pic>
        <p:nvPicPr>
          <p:cNvPr id="11268" name="Picture 5" descr="scan00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9714" y="685800"/>
            <a:ext cx="4076700" cy="530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6" name="Rectangle 2"/>
          <p:cNvSpPr>
            <a:spLocks noGrp="1" noChangeArrowheads="1"/>
          </p:cNvSpPr>
          <p:nvPr>
            <p:ph type="title"/>
          </p:nvPr>
        </p:nvSpPr>
        <p:spPr>
          <a:xfrm>
            <a:off x="457200" y="274638"/>
            <a:ext cx="4191000" cy="1706562"/>
          </a:xfrm>
        </p:spPr>
        <p:txBody>
          <a:bodyPr>
            <a:noAutofit/>
          </a:bodyPr>
          <a:lstStyle/>
          <a:p>
            <a:pPr eaLnBrk="1" hangingPunct="1"/>
            <a:r>
              <a:rPr lang="en-US" sz="3600" b="1" dirty="0" smtClean="0">
                <a:ln>
                  <a:solidFill>
                    <a:schemeClr val="accent1">
                      <a:lumMod val="50000"/>
                    </a:schemeClr>
                  </a:solidFill>
                </a:ln>
                <a:solidFill>
                  <a:srgbClr val="FF9900"/>
                </a:solidFill>
              </a:rPr>
              <a:t>A Personal Exercise In Conflicted Worldview</a:t>
            </a:r>
          </a:p>
        </p:txBody>
      </p:sp>
    </p:spTree>
    <p:extLst>
      <p:ext uri="{BB962C8B-B14F-4D97-AF65-F5344CB8AC3E}">
        <p14:creationId xmlns:p14="http://schemas.microsoft.com/office/powerpoint/2010/main" val="38267893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4" descr="scan0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Rectangle 2"/>
          <p:cNvSpPr>
            <a:spLocks noGrp="1" noChangeArrowheads="1"/>
          </p:cNvSpPr>
          <p:nvPr>
            <p:ph type="title"/>
          </p:nvPr>
        </p:nvSpPr>
        <p:spPr>
          <a:xfrm>
            <a:off x="533400" y="5867400"/>
            <a:ext cx="8229600" cy="1143000"/>
          </a:xfrm>
        </p:spPr>
        <p:txBody>
          <a:bodyPr/>
          <a:lstStyle/>
          <a:p>
            <a:pPr eaLnBrk="1" hangingPunct="1"/>
            <a:r>
              <a:rPr lang="en-US" b="1" smtClean="0">
                <a:solidFill>
                  <a:schemeClr val="bg1"/>
                </a:solidFill>
              </a:rPr>
              <a:t>Saved</a:t>
            </a:r>
          </a:p>
        </p:txBody>
      </p:sp>
    </p:spTree>
    <p:extLst>
      <p:ext uri="{BB962C8B-B14F-4D97-AF65-F5344CB8AC3E}">
        <p14:creationId xmlns:p14="http://schemas.microsoft.com/office/powerpoint/2010/main" val="308472368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n w="12700">
                  <a:solidFill>
                    <a:schemeClr val="tx2">
                      <a:satMod val="155000"/>
                    </a:schemeClr>
                  </a:solidFill>
                  <a:prstDash val="solid"/>
                </a:ln>
                <a:solidFill>
                  <a:srgbClr val="FFC000"/>
                </a:solidFill>
                <a:effectLst>
                  <a:outerShdw blurRad="41275" dist="20320" dir="1800000" algn="tl" rotWithShape="0">
                    <a:srgbClr val="000000">
                      <a:alpha val="40000"/>
                    </a:srgbClr>
                  </a:outerShdw>
                </a:effectLst>
              </a:rPr>
              <a:t>Informal Surveys of Christian Children</a:t>
            </a:r>
            <a:endParaRPr lang="en-US" b="1" dirty="0">
              <a:ln w="12700">
                <a:solidFill>
                  <a:schemeClr val="tx2">
                    <a:satMod val="155000"/>
                  </a:schemeClr>
                </a:solidFill>
                <a:prstDash val="solid"/>
              </a:ln>
              <a:solidFill>
                <a:srgbClr val="FFC000"/>
              </a:solidFill>
              <a:effectLst>
                <a:outerShdw blurRad="41275" dist="20320" dir="1800000" algn="tl" rotWithShape="0">
                  <a:srgbClr val="000000">
                    <a:alpha val="40000"/>
                  </a:srgbClr>
                </a:outerShdw>
              </a:effectLst>
            </a:endParaRPr>
          </a:p>
        </p:txBody>
      </p:sp>
      <p:sp>
        <p:nvSpPr>
          <p:cNvPr id="3" name="Content Placeholder 2"/>
          <p:cNvSpPr>
            <a:spLocks noGrp="1"/>
          </p:cNvSpPr>
          <p:nvPr>
            <p:ph idx="1"/>
          </p:nvPr>
        </p:nvSpPr>
        <p:spPr/>
        <p:txBody>
          <a:bodyPr/>
          <a:lstStyle/>
          <a:p>
            <a:r>
              <a:rPr lang="en-US" dirty="0" smtClean="0"/>
              <a:t>Theology is morphed</a:t>
            </a:r>
          </a:p>
          <a:p>
            <a:r>
              <a:rPr lang="en-US" dirty="0" smtClean="0"/>
              <a:t>Values are morphed</a:t>
            </a:r>
          </a:p>
          <a:p>
            <a:r>
              <a:rPr lang="en-US" dirty="0" smtClean="0"/>
              <a:t>People are good</a:t>
            </a:r>
          </a:p>
          <a:p>
            <a:r>
              <a:rPr lang="en-US" dirty="0" smtClean="0"/>
              <a:t>Hell is absent</a:t>
            </a:r>
          </a:p>
          <a:p>
            <a:r>
              <a:rPr lang="en-US" dirty="0" smtClean="0"/>
              <a:t>Assertion is arrogant</a:t>
            </a:r>
          </a:p>
          <a:p>
            <a:r>
              <a:rPr lang="en-US" dirty="0" smtClean="0"/>
              <a:t>Balance is everything</a:t>
            </a:r>
          </a:p>
          <a:p>
            <a:endParaRPr lang="en-US" dirty="0" smtClean="0"/>
          </a:p>
          <a:p>
            <a:endParaRPr lang="en-US" dirty="0" smtClean="0"/>
          </a:p>
          <a:p>
            <a:endParaRPr lang="en-US" dirty="0"/>
          </a:p>
        </p:txBody>
      </p:sp>
      <p:pic>
        <p:nvPicPr>
          <p:cNvPr id="1026" name="Picture 2" descr="http://www.seiyaku.com/images/cross/yin-yang-larg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1905000"/>
            <a:ext cx="2720340" cy="3886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586369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threePt" dir="t"/>
            </a:scene3d>
            <a:sp3d extrusionH="57150">
              <a:bevelT w="38100" h="38100"/>
            </a:sp3d>
          </a:bodyPr>
          <a:lstStyle/>
          <a:p>
            <a:r>
              <a:rPr lang="en-US" sz="4000" b="1" dirty="0" smtClean="0">
                <a:solidFill>
                  <a:srgbClr val="FFC000"/>
                </a:solidFill>
              </a:rPr>
              <a:t>Formal Surveys of Christian Children</a:t>
            </a:r>
            <a:endParaRPr lang="en-US" sz="4000" b="1" dirty="0">
              <a:solidFill>
                <a:srgbClr val="FFC000"/>
              </a:solidFill>
            </a:endParaRPr>
          </a:p>
        </p:txBody>
      </p:sp>
      <p:sp>
        <p:nvSpPr>
          <p:cNvPr id="3" name="Content Placeholder 2"/>
          <p:cNvSpPr>
            <a:spLocks noGrp="1"/>
          </p:cNvSpPr>
          <p:nvPr>
            <p:ph idx="1"/>
          </p:nvPr>
        </p:nvSpPr>
        <p:spPr/>
        <p:txBody>
          <a:bodyPr/>
          <a:lstStyle/>
          <a:p>
            <a:r>
              <a:rPr lang="en-US" dirty="0" smtClean="0"/>
              <a:t>Biblical inerrancy is abandoned by children in Junior High (</a:t>
            </a:r>
            <a:r>
              <a:rPr lang="en-US" dirty="0" err="1" smtClean="0"/>
              <a:t>Barna</a:t>
            </a:r>
            <a:r>
              <a:rPr lang="en-US" dirty="0" smtClean="0"/>
              <a:t>)</a:t>
            </a:r>
          </a:p>
          <a:p>
            <a:r>
              <a:rPr lang="en-US" dirty="0" smtClean="0"/>
              <a:t>Children are walking away from God in college and probably not coming back (</a:t>
            </a:r>
            <a:r>
              <a:rPr lang="en-US" dirty="0" err="1" smtClean="0"/>
              <a:t>Barna</a:t>
            </a:r>
            <a:r>
              <a:rPr lang="en-US" dirty="0" smtClean="0"/>
              <a:t>)</a:t>
            </a:r>
          </a:p>
          <a:p>
            <a:r>
              <a:rPr lang="en-US" dirty="0" smtClean="0"/>
              <a:t>children of all major religions are developing a similar worldview (Smith)</a:t>
            </a:r>
            <a:endParaRPr lang="en-US" dirty="0"/>
          </a:p>
        </p:txBody>
      </p:sp>
    </p:spTree>
    <p:extLst>
      <p:ext uri="{BB962C8B-B14F-4D97-AF65-F5344CB8AC3E}">
        <p14:creationId xmlns:p14="http://schemas.microsoft.com/office/powerpoint/2010/main" val="253721045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6" name="Picture 6" descr="http://www.dancetones.org/images/chalkboar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77405"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normAutofit/>
          </a:bodyPr>
          <a:lstStyle/>
          <a:p>
            <a:r>
              <a:rPr lang="en-US" sz="3600" b="1" dirty="0" smtClean="0">
                <a:solidFill>
                  <a:schemeClr val="bg1"/>
                </a:solidFill>
                <a:latin typeface="John Handy LET" pitchFamily="2" charset="0"/>
              </a:rPr>
              <a:t>How Did Christian Worldview Dissolve?</a:t>
            </a:r>
            <a:endParaRPr lang="en-US" sz="3600" b="1" dirty="0">
              <a:solidFill>
                <a:schemeClr val="bg1"/>
              </a:solidFill>
              <a:latin typeface="John Handy LET" pitchFamily="2" charset="0"/>
            </a:endParaRPr>
          </a:p>
        </p:txBody>
      </p:sp>
      <p:sp>
        <p:nvSpPr>
          <p:cNvPr id="3" name="Content Placeholder 2"/>
          <p:cNvSpPr>
            <a:spLocks noGrp="1"/>
          </p:cNvSpPr>
          <p:nvPr>
            <p:ph idx="1"/>
          </p:nvPr>
        </p:nvSpPr>
        <p:spPr/>
        <p:txBody>
          <a:bodyPr/>
          <a:lstStyle/>
          <a:p>
            <a:r>
              <a:rPr lang="en-US" b="1" dirty="0" smtClean="0">
                <a:solidFill>
                  <a:schemeClr val="bg1"/>
                </a:solidFill>
                <a:latin typeface="John Handy LET" pitchFamily="2" charset="0"/>
              </a:rPr>
              <a:t>Constructivist Classrooms</a:t>
            </a:r>
            <a:endParaRPr lang="en-US" b="1" dirty="0">
              <a:solidFill>
                <a:schemeClr val="bg1"/>
              </a:solidFill>
              <a:latin typeface="John Handy LET" pitchFamily="2" charset="0"/>
            </a:endParaRPr>
          </a:p>
        </p:txBody>
      </p:sp>
      <p:pic>
        <p:nvPicPr>
          <p:cNvPr id="10242" name="Picture 2" descr="http://images.borders.com.au/images/bau/97804950/9780495004950/0/0/plain/elementary-science-methods-a-constructivist-approach-with-infotra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2438400"/>
            <a:ext cx="3314700" cy="3810000"/>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textboo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2438400"/>
            <a:ext cx="3042886"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636402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www.dancetones.org/images/chalkboar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77405"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b="1" dirty="0" smtClean="0">
                <a:solidFill>
                  <a:schemeClr val="bg1"/>
                </a:solidFill>
                <a:latin typeface="John Handy LET" pitchFamily="2" charset="0"/>
              </a:rPr>
              <a:t>Constructivism</a:t>
            </a:r>
            <a:endParaRPr lang="en-US" b="1" dirty="0">
              <a:solidFill>
                <a:schemeClr val="bg1"/>
              </a:solidFill>
              <a:latin typeface="John Handy LET" pitchFamily="2" charset="0"/>
            </a:endParaRPr>
          </a:p>
        </p:txBody>
      </p:sp>
      <p:sp>
        <p:nvSpPr>
          <p:cNvPr id="3" name="Content Placeholder 2"/>
          <p:cNvSpPr>
            <a:spLocks noGrp="1"/>
          </p:cNvSpPr>
          <p:nvPr>
            <p:ph idx="1"/>
          </p:nvPr>
        </p:nvSpPr>
        <p:spPr>
          <a:xfrm>
            <a:off x="457200" y="1600200"/>
            <a:ext cx="8229600" cy="4876800"/>
          </a:xfrm>
        </p:spPr>
        <p:txBody>
          <a:bodyPr>
            <a:normAutofit fontScale="55000" lnSpcReduction="20000"/>
          </a:bodyPr>
          <a:lstStyle/>
          <a:p>
            <a:r>
              <a:rPr lang="en-US" dirty="0" smtClean="0">
                <a:solidFill>
                  <a:schemeClr val="bg1"/>
                </a:solidFill>
              </a:rPr>
              <a:t>Social constructivism is based on specific assumptions about reality, knowledge, and learning. To understand and apply models of instruction that are rooted in the perspectives of social constructivists, it is important to know the premises that underlie them. </a:t>
            </a:r>
          </a:p>
          <a:p>
            <a:r>
              <a:rPr lang="en-US" b="1" dirty="0" smtClean="0">
                <a:solidFill>
                  <a:schemeClr val="bg1"/>
                </a:solidFill>
              </a:rPr>
              <a:t>Reality</a:t>
            </a:r>
            <a:r>
              <a:rPr lang="en-US" dirty="0" smtClean="0">
                <a:solidFill>
                  <a:schemeClr val="bg1"/>
                </a:solidFill>
              </a:rPr>
              <a:t>: Social constructivists believe that reality is constructed through human activity. Members of a society together invent the properties of the world (</a:t>
            </a:r>
            <a:r>
              <a:rPr lang="en-US" dirty="0" err="1" smtClean="0">
                <a:solidFill>
                  <a:schemeClr val="bg1"/>
                </a:solidFill>
              </a:rPr>
              <a:t>Kukla</a:t>
            </a:r>
            <a:r>
              <a:rPr lang="en-US" dirty="0" smtClean="0">
                <a:solidFill>
                  <a:schemeClr val="bg1"/>
                </a:solidFill>
              </a:rPr>
              <a:t>, 2000). For the social constructivist, reality cannot be discovered: it does not exist prior to its social invention. </a:t>
            </a:r>
          </a:p>
          <a:p>
            <a:r>
              <a:rPr lang="en-US" b="1" dirty="0" smtClean="0">
                <a:solidFill>
                  <a:schemeClr val="bg1"/>
                </a:solidFill>
              </a:rPr>
              <a:t>Knowledge</a:t>
            </a:r>
            <a:r>
              <a:rPr lang="en-US" dirty="0" smtClean="0">
                <a:solidFill>
                  <a:schemeClr val="bg1"/>
                </a:solidFill>
              </a:rPr>
              <a:t>: To social constructivists, knowledge is also a human product, and is socially and culturally constructed (Ernest, 1999; </a:t>
            </a:r>
            <a:r>
              <a:rPr lang="en-US" dirty="0" err="1" smtClean="0">
                <a:solidFill>
                  <a:schemeClr val="bg1"/>
                </a:solidFill>
              </a:rPr>
              <a:t>Gredler</a:t>
            </a:r>
            <a:r>
              <a:rPr lang="en-US" dirty="0" smtClean="0">
                <a:solidFill>
                  <a:schemeClr val="bg1"/>
                </a:solidFill>
              </a:rPr>
              <a:t>, 1997; </a:t>
            </a:r>
            <a:r>
              <a:rPr lang="en-US" dirty="0" err="1" smtClean="0">
                <a:solidFill>
                  <a:schemeClr val="bg1"/>
                </a:solidFill>
              </a:rPr>
              <a:t>Prat</a:t>
            </a:r>
            <a:r>
              <a:rPr lang="en-US" dirty="0" smtClean="0">
                <a:solidFill>
                  <a:schemeClr val="bg1"/>
                </a:solidFill>
              </a:rPr>
              <a:t> &amp; </a:t>
            </a:r>
            <a:r>
              <a:rPr lang="en-US" dirty="0" err="1" smtClean="0">
                <a:solidFill>
                  <a:schemeClr val="bg1"/>
                </a:solidFill>
              </a:rPr>
              <a:t>Floden</a:t>
            </a:r>
            <a:r>
              <a:rPr lang="en-US" dirty="0" smtClean="0">
                <a:solidFill>
                  <a:schemeClr val="bg1"/>
                </a:solidFill>
              </a:rPr>
              <a:t>, 1994). Individuals create meaning through their interactions with each other and with the environment they live in. </a:t>
            </a:r>
          </a:p>
          <a:p>
            <a:r>
              <a:rPr lang="en-US" b="1" dirty="0" smtClean="0">
                <a:solidFill>
                  <a:schemeClr val="bg1"/>
                </a:solidFill>
              </a:rPr>
              <a:t>Learning</a:t>
            </a:r>
            <a:r>
              <a:rPr lang="en-US" dirty="0" smtClean="0">
                <a:solidFill>
                  <a:schemeClr val="bg1"/>
                </a:solidFill>
              </a:rPr>
              <a:t>: Social constructivists view learning as a social process. It does not take place only within an individual, nor is it a passive development of behaviors that are shaped by external forces (McMahon, 1997). Meaningful learning occurs when individuals are engaged in social activities.</a:t>
            </a:r>
          </a:p>
          <a:p>
            <a:pPr marL="0" indent="0">
              <a:buNone/>
            </a:pPr>
            <a:r>
              <a:rPr lang="en-US" dirty="0">
                <a:solidFill>
                  <a:schemeClr val="bg1"/>
                </a:solidFill>
              </a:rPr>
              <a:t>	</a:t>
            </a:r>
            <a:r>
              <a:rPr lang="en-US" dirty="0" smtClean="0">
                <a:solidFill>
                  <a:schemeClr val="bg1"/>
                </a:solidFill>
              </a:rPr>
              <a:t>				(</a:t>
            </a:r>
            <a:r>
              <a:rPr lang="en-US" dirty="0" err="1" smtClean="0">
                <a:solidFill>
                  <a:schemeClr val="bg1"/>
                </a:solidFill>
              </a:rPr>
              <a:t>Beaumie</a:t>
            </a:r>
            <a:r>
              <a:rPr lang="en-US" dirty="0" smtClean="0">
                <a:solidFill>
                  <a:schemeClr val="bg1"/>
                </a:solidFill>
              </a:rPr>
              <a:t> Kim, University of Georgia)</a:t>
            </a:r>
          </a:p>
          <a:p>
            <a:endParaRPr lang="en-US" dirty="0"/>
          </a:p>
        </p:txBody>
      </p:sp>
    </p:spTree>
    <p:extLst>
      <p:ext uri="{BB962C8B-B14F-4D97-AF65-F5344CB8AC3E}">
        <p14:creationId xmlns:p14="http://schemas.microsoft.com/office/powerpoint/2010/main" val="221865863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2" name="Picture 6" descr="http://duewest-es.com/images/Film-Reel.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38" y="10886"/>
            <a:ext cx="9155938" cy="689065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1231" y="1066800"/>
            <a:ext cx="8229600" cy="1143000"/>
          </a:xfrm>
        </p:spPr>
        <p:txBody>
          <a:bodyPr>
            <a:normAutofit/>
          </a:bodyPr>
          <a:lstStyle/>
          <a:p>
            <a:r>
              <a:rPr lang="en-US" sz="3600" b="1" dirty="0" smtClean="0">
                <a:solidFill>
                  <a:srgbClr val="FF0000"/>
                </a:solidFill>
                <a:latin typeface="Harlow Solid Italic" pitchFamily="82" charset="0"/>
              </a:rPr>
              <a:t>How Did Christian Worldview Dissolve?</a:t>
            </a:r>
            <a:endParaRPr lang="en-US" sz="3600" b="1" dirty="0">
              <a:solidFill>
                <a:srgbClr val="FF0000"/>
              </a:solidFill>
              <a:latin typeface="Harlow Solid Italic" pitchFamily="82" charset="0"/>
            </a:endParaRPr>
          </a:p>
        </p:txBody>
      </p:sp>
      <p:sp>
        <p:nvSpPr>
          <p:cNvPr id="3" name="Content Placeholder 2"/>
          <p:cNvSpPr>
            <a:spLocks noGrp="1"/>
          </p:cNvSpPr>
          <p:nvPr>
            <p:ph idx="1"/>
          </p:nvPr>
        </p:nvSpPr>
        <p:spPr>
          <a:xfrm>
            <a:off x="457200" y="2057400"/>
            <a:ext cx="4467156" cy="914400"/>
          </a:xfrm>
        </p:spPr>
        <p:txBody>
          <a:bodyPr/>
          <a:lstStyle/>
          <a:p>
            <a:r>
              <a:rPr lang="en-US" dirty="0">
                <a:solidFill>
                  <a:srgbClr val="FF0000"/>
                </a:solidFill>
                <a:latin typeface="Harlow Solid Italic" pitchFamily="82" charset="0"/>
              </a:rPr>
              <a:t>E</a:t>
            </a:r>
            <a:r>
              <a:rPr lang="en-US" dirty="0" smtClean="0">
                <a:solidFill>
                  <a:srgbClr val="FF0000"/>
                </a:solidFill>
                <a:latin typeface="Harlow Solid Italic" pitchFamily="82" charset="0"/>
              </a:rPr>
              <a:t>xistential Movies</a:t>
            </a:r>
            <a:endParaRPr lang="en-US" dirty="0">
              <a:solidFill>
                <a:srgbClr val="FF0000"/>
              </a:solidFill>
              <a:latin typeface="Harlow Solid Italic" pitchFamily="82" charset="0"/>
            </a:endParaRPr>
          </a:p>
        </p:txBody>
      </p:sp>
      <p:pic>
        <p:nvPicPr>
          <p:cNvPr id="9218" name="Picture 2" descr="http://ecx.images-amazon.com/images/I/51c9hJVDUCL._SX500_.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2362200"/>
            <a:ext cx="2628900" cy="3505200"/>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http://project-blu.com/images/reviews/6243844a-e139-c89dwdlx39xqcjpg.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2895600"/>
            <a:ext cx="4314756"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208185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http://duewest-es.com/images/Film-Reel.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22351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990600"/>
            <a:ext cx="4648200" cy="1143000"/>
          </a:xfrm>
        </p:spPr>
        <p:txBody>
          <a:bodyPr>
            <a:normAutofit/>
          </a:bodyPr>
          <a:lstStyle/>
          <a:p>
            <a:r>
              <a:rPr lang="en-US" dirty="0" smtClean="0">
                <a:solidFill>
                  <a:srgbClr val="FF0000"/>
                </a:solidFill>
                <a:latin typeface="Harlow Solid Italic" pitchFamily="82" charset="0"/>
              </a:rPr>
              <a:t>Existentialism</a:t>
            </a:r>
            <a:endParaRPr lang="en-US" dirty="0">
              <a:solidFill>
                <a:srgbClr val="FF0000"/>
              </a:solidFill>
              <a:latin typeface="Harlow Solid Italic" pitchFamily="82" charset="0"/>
            </a:endParaRPr>
          </a:p>
        </p:txBody>
      </p:sp>
      <p:sp>
        <p:nvSpPr>
          <p:cNvPr id="3" name="Content Placeholder 2"/>
          <p:cNvSpPr>
            <a:spLocks noGrp="1"/>
          </p:cNvSpPr>
          <p:nvPr>
            <p:ph idx="1"/>
          </p:nvPr>
        </p:nvSpPr>
        <p:spPr>
          <a:xfrm>
            <a:off x="457200" y="1981200"/>
            <a:ext cx="4419600" cy="4020673"/>
          </a:xfrm>
        </p:spPr>
        <p:txBody>
          <a:bodyPr/>
          <a:lstStyle/>
          <a:p>
            <a:r>
              <a:rPr lang="en-US" dirty="0" smtClean="0">
                <a:solidFill>
                  <a:srgbClr val="FF0000"/>
                </a:solidFill>
                <a:latin typeface="Harlow Solid Italic" pitchFamily="82" charset="0"/>
              </a:rPr>
              <a:t>A journey</a:t>
            </a:r>
          </a:p>
          <a:p>
            <a:r>
              <a:rPr lang="en-US" dirty="0" smtClean="0">
                <a:solidFill>
                  <a:srgbClr val="FF0000"/>
                </a:solidFill>
                <a:latin typeface="Harlow Solid Italic" pitchFamily="82" charset="0"/>
              </a:rPr>
              <a:t>Choice</a:t>
            </a:r>
          </a:p>
          <a:p>
            <a:r>
              <a:rPr lang="en-US" dirty="0" smtClean="0">
                <a:solidFill>
                  <a:srgbClr val="FF0000"/>
                </a:solidFill>
                <a:latin typeface="Harlow Solid Italic" pitchFamily="82" charset="0"/>
              </a:rPr>
              <a:t>Angst</a:t>
            </a:r>
          </a:p>
          <a:p>
            <a:r>
              <a:rPr lang="en-US" dirty="0" smtClean="0">
                <a:solidFill>
                  <a:srgbClr val="FF0000"/>
                </a:solidFill>
                <a:latin typeface="Harlow Solid Italic" pitchFamily="82" charset="0"/>
              </a:rPr>
              <a:t>Self-actualization</a:t>
            </a:r>
          </a:p>
          <a:p>
            <a:r>
              <a:rPr lang="en-US" dirty="0" smtClean="0">
                <a:solidFill>
                  <a:srgbClr val="FF0000"/>
                </a:solidFill>
                <a:latin typeface="Harlow Solid Italic" pitchFamily="82" charset="0"/>
              </a:rPr>
              <a:t>Experience</a:t>
            </a:r>
          </a:p>
          <a:p>
            <a:r>
              <a:rPr lang="en-US" dirty="0" smtClean="0">
                <a:solidFill>
                  <a:srgbClr val="FF0000"/>
                </a:solidFill>
                <a:latin typeface="Harlow Solid Italic" pitchFamily="82" charset="0"/>
              </a:rPr>
              <a:t>Meaning in absurdity</a:t>
            </a:r>
            <a:endParaRPr lang="en-US" dirty="0">
              <a:solidFill>
                <a:srgbClr val="FF0000"/>
              </a:solidFill>
              <a:latin typeface="Harlow Solid Italic" pitchFamily="82" charset="0"/>
            </a:endParaRPr>
          </a:p>
        </p:txBody>
      </p:sp>
      <p:pic>
        <p:nvPicPr>
          <p:cNvPr id="4" name="Picture 2" descr="http://heavyrotationmagz.com/wp-content/uploads/2010/08/true-religion-brand-jeans-2012adv-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81600" y="1676400"/>
            <a:ext cx="3048000" cy="39444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848354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http://farm5.staticflickr.com/4038/4470005561_b63d0f728a_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9342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normAutofit fontScale="90000"/>
          </a:bodyPr>
          <a:lstStyle/>
          <a:p>
            <a:r>
              <a:rPr lang="en-US" sz="3600" b="1" dirty="0" smtClean="0">
                <a:ln w="18000">
                  <a:solidFill>
                    <a:schemeClr val="accent2">
                      <a:satMod val="140000"/>
                    </a:schemeClr>
                  </a:solidFill>
                  <a:prstDash val="solid"/>
                  <a:miter lim="800000"/>
                </a:ln>
                <a:solidFill>
                  <a:srgbClr val="FFFF00"/>
                </a:solidFill>
                <a:effectLst>
                  <a:outerShdw blurRad="25500" dist="23000" dir="7020000" algn="tl">
                    <a:srgbClr val="000000">
                      <a:alpha val="50000"/>
                    </a:srgbClr>
                  </a:outerShdw>
                </a:effectLst>
                <a:latin typeface="Magneto" pitchFamily="82" charset="0"/>
              </a:rPr>
              <a:t>How Did Christian Worldview Dissolve?</a:t>
            </a:r>
            <a:endParaRPr lang="en-US" sz="3600" b="1" dirty="0">
              <a:ln w="18000">
                <a:solidFill>
                  <a:schemeClr val="accent2">
                    <a:satMod val="140000"/>
                  </a:schemeClr>
                </a:solidFill>
                <a:prstDash val="solid"/>
                <a:miter lim="800000"/>
              </a:ln>
              <a:solidFill>
                <a:srgbClr val="FFFF00"/>
              </a:solidFill>
              <a:effectLst>
                <a:outerShdw blurRad="25500" dist="23000" dir="7020000" algn="tl">
                  <a:srgbClr val="000000">
                    <a:alpha val="50000"/>
                  </a:srgbClr>
                </a:outerShdw>
              </a:effectLst>
              <a:latin typeface="Magneto" pitchFamily="82" charset="0"/>
            </a:endParaRPr>
          </a:p>
        </p:txBody>
      </p:sp>
      <p:sp>
        <p:nvSpPr>
          <p:cNvPr id="3" name="Content Placeholder 2"/>
          <p:cNvSpPr>
            <a:spLocks noGrp="1"/>
          </p:cNvSpPr>
          <p:nvPr>
            <p:ph idx="1"/>
          </p:nvPr>
        </p:nvSpPr>
        <p:spPr/>
        <p:txBody>
          <a:bodyPr/>
          <a:lstStyle/>
          <a:p>
            <a:r>
              <a:rPr lang="en-US" b="1" dirty="0" smtClean="0">
                <a:ln w="18000">
                  <a:solidFill>
                    <a:schemeClr val="accent2">
                      <a:satMod val="140000"/>
                    </a:schemeClr>
                  </a:solidFill>
                  <a:prstDash val="solid"/>
                  <a:miter lim="800000"/>
                </a:ln>
                <a:solidFill>
                  <a:srgbClr val="FFFF00"/>
                </a:solidFill>
                <a:effectLst>
                  <a:outerShdw blurRad="25500" dist="23000" dir="7020000" algn="tl">
                    <a:srgbClr val="000000">
                      <a:alpha val="50000"/>
                    </a:srgbClr>
                  </a:outerShdw>
                </a:effectLst>
                <a:latin typeface="Magneto" pitchFamily="82" charset="0"/>
              </a:rPr>
              <a:t>Hedonistic Peer Groups</a:t>
            </a:r>
            <a:endParaRPr lang="en-US" b="1" dirty="0">
              <a:ln w="18000">
                <a:solidFill>
                  <a:schemeClr val="accent2">
                    <a:satMod val="140000"/>
                  </a:schemeClr>
                </a:solidFill>
                <a:prstDash val="solid"/>
                <a:miter lim="800000"/>
              </a:ln>
              <a:solidFill>
                <a:srgbClr val="FFFF00"/>
              </a:solidFill>
              <a:effectLst>
                <a:outerShdw blurRad="25500" dist="23000" dir="7020000" algn="tl">
                  <a:srgbClr val="000000">
                    <a:alpha val="50000"/>
                  </a:srgbClr>
                </a:outerShdw>
              </a:effectLst>
              <a:latin typeface="Magneto" pitchFamily="82" charset="0"/>
            </a:endParaRPr>
          </a:p>
        </p:txBody>
      </p:sp>
      <p:pic>
        <p:nvPicPr>
          <p:cNvPr id="7170" name="Picture 2" descr="http://2.bp.blogspot.com/-wO0h024VB-s/TZG8DZ_xBcI/AAAAAAAALJA/iTXkaKno5d4/s1600/party.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71057" y="2286000"/>
            <a:ext cx="4038600" cy="4038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77139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Picture 4" descr="http://farm5.staticflickr.com/4038/4470005561_b63d0f728a_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b="1" dirty="0" smtClean="0">
                <a:ln w="18000">
                  <a:solidFill>
                    <a:schemeClr val="accent2">
                      <a:satMod val="140000"/>
                    </a:schemeClr>
                  </a:solidFill>
                  <a:prstDash val="solid"/>
                  <a:miter lim="800000"/>
                </a:ln>
                <a:solidFill>
                  <a:srgbClr val="FFFF00"/>
                </a:solidFill>
                <a:effectLst>
                  <a:outerShdw blurRad="25500" dist="23000" dir="7020000" algn="tl">
                    <a:srgbClr val="000000">
                      <a:alpha val="50000"/>
                    </a:srgbClr>
                  </a:outerShdw>
                </a:effectLst>
                <a:latin typeface="Magneto" pitchFamily="82" charset="0"/>
              </a:rPr>
              <a:t>Hedonism</a:t>
            </a:r>
            <a:endParaRPr lang="en-US" b="1" dirty="0">
              <a:ln w="18000">
                <a:solidFill>
                  <a:schemeClr val="accent2">
                    <a:satMod val="140000"/>
                  </a:schemeClr>
                </a:solidFill>
                <a:prstDash val="solid"/>
                <a:miter lim="800000"/>
              </a:ln>
              <a:solidFill>
                <a:srgbClr val="FFFF00"/>
              </a:solidFill>
              <a:effectLst>
                <a:outerShdw blurRad="25500" dist="23000" dir="7020000" algn="tl">
                  <a:srgbClr val="000000">
                    <a:alpha val="50000"/>
                  </a:srgbClr>
                </a:outerShdw>
              </a:effectLst>
              <a:latin typeface="Magneto" pitchFamily="82" charset="0"/>
            </a:endParaRPr>
          </a:p>
        </p:txBody>
      </p:sp>
      <p:sp>
        <p:nvSpPr>
          <p:cNvPr id="3" name="Content Placeholder 2"/>
          <p:cNvSpPr>
            <a:spLocks noGrp="1"/>
          </p:cNvSpPr>
          <p:nvPr>
            <p:ph idx="1"/>
          </p:nvPr>
        </p:nvSpPr>
        <p:spPr>
          <a:xfrm>
            <a:off x="457200" y="1600200"/>
            <a:ext cx="4038600" cy="4525963"/>
          </a:xfrm>
        </p:spPr>
        <p:txBody>
          <a:bodyPr/>
          <a:lstStyle/>
          <a:p>
            <a:r>
              <a:rPr lang="en-US" b="1" dirty="0" smtClean="0">
                <a:ln w="18000">
                  <a:solidFill>
                    <a:schemeClr val="accent2">
                      <a:satMod val="140000"/>
                    </a:schemeClr>
                  </a:solidFill>
                  <a:prstDash val="solid"/>
                  <a:miter lim="800000"/>
                </a:ln>
                <a:solidFill>
                  <a:srgbClr val="FFFF00"/>
                </a:solidFill>
                <a:effectLst>
                  <a:outerShdw blurRad="25500" dist="23000" dir="7020000" algn="tl">
                    <a:srgbClr val="000000">
                      <a:alpha val="50000"/>
                    </a:srgbClr>
                  </a:outerShdw>
                </a:effectLst>
                <a:latin typeface="Magneto" pitchFamily="82" charset="0"/>
              </a:rPr>
              <a:t>Pleasure is the measure</a:t>
            </a:r>
          </a:p>
          <a:p>
            <a:r>
              <a:rPr lang="en-US" b="1" dirty="0" smtClean="0">
                <a:ln w="18000">
                  <a:solidFill>
                    <a:schemeClr val="accent2">
                      <a:satMod val="140000"/>
                    </a:schemeClr>
                  </a:solidFill>
                  <a:prstDash val="solid"/>
                  <a:miter lim="800000"/>
                </a:ln>
                <a:solidFill>
                  <a:srgbClr val="FFFF00"/>
                </a:solidFill>
                <a:effectLst>
                  <a:outerShdw blurRad="25500" dist="23000" dir="7020000" algn="tl">
                    <a:srgbClr val="000000">
                      <a:alpha val="50000"/>
                    </a:srgbClr>
                  </a:outerShdw>
                </a:effectLst>
                <a:latin typeface="Magneto" pitchFamily="82" charset="0"/>
              </a:rPr>
              <a:t>Happiness</a:t>
            </a:r>
          </a:p>
          <a:p>
            <a:r>
              <a:rPr lang="en-US" b="1" dirty="0" smtClean="0">
                <a:ln w="18000">
                  <a:solidFill>
                    <a:schemeClr val="accent2">
                      <a:satMod val="140000"/>
                    </a:schemeClr>
                  </a:solidFill>
                  <a:prstDash val="solid"/>
                  <a:miter lim="800000"/>
                </a:ln>
                <a:solidFill>
                  <a:srgbClr val="FFFF00"/>
                </a:solidFill>
                <a:effectLst>
                  <a:outerShdw blurRad="25500" dist="23000" dir="7020000" algn="tl">
                    <a:srgbClr val="000000">
                      <a:alpha val="50000"/>
                    </a:srgbClr>
                  </a:outerShdw>
                </a:effectLst>
                <a:latin typeface="Magneto" pitchFamily="82" charset="0"/>
              </a:rPr>
              <a:t>Therapeutic</a:t>
            </a:r>
          </a:p>
          <a:p>
            <a:r>
              <a:rPr lang="en-US" b="1" dirty="0" smtClean="0">
                <a:ln w="18000">
                  <a:solidFill>
                    <a:schemeClr val="accent2">
                      <a:satMod val="140000"/>
                    </a:schemeClr>
                  </a:solidFill>
                  <a:prstDash val="solid"/>
                  <a:miter lim="800000"/>
                </a:ln>
                <a:solidFill>
                  <a:srgbClr val="FFFF00"/>
                </a:solidFill>
                <a:effectLst>
                  <a:outerShdw blurRad="25500" dist="23000" dir="7020000" algn="tl">
                    <a:srgbClr val="000000">
                      <a:alpha val="50000"/>
                    </a:srgbClr>
                  </a:outerShdw>
                </a:effectLst>
                <a:latin typeface="Magneto" pitchFamily="82" charset="0"/>
              </a:rPr>
              <a:t>Comfort</a:t>
            </a:r>
          </a:p>
          <a:p>
            <a:r>
              <a:rPr lang="en-US" b="1" dirty="0" smtClean="0">
                <a:ln w="18000">
                  <a:solidFill>
                    <a:schemeClr val="accent2">
                      <a:satMod val="140000"/>
                    </a:schemeClr>
                  </a:solidFill>
                  <a:prstDash val="solid"/>
                  <a:miter lim="800000"/>
                </a:ln>
                <a:solidFill>
                  <a:srgbClr val="FFFF00"/>
                </a:solidFill>
                <a:effectLst>
                  <a:outerShdw blurRad="25500" dist="23000" dir="7020000" algn="tl">
                    <a:srgbClr val="000000">
                      <a:alpha val="50000"/>
                    </a:srgbClr>
                  </a:outerShdw>
                </a:effectLst>
                <a:latin typeface="Magneto" pitchFamily="82" charset="0"/>
              </a:rPr>
              <a:t>“I just want my kids to be happy”</a:t>
            </a:r>
            <a:endParaRPr lang="en-US" b="1" dirty="0">
              <a:ln w="18000">
                <a:solidFill>
                  <a:schemeClr val="accent2">
                    <a:satMod val="140000"/>
                  </a:schemeClr>
                </a:solidFill>
                <a:prstDash val="solid"/>
                <a:miter lim="800000"/>
              </a:ln>
              <a:solidFill>
                <a:srgbClr val="FFFF00"/>
              </a:solidFill>
              <a:effectLst>
                <a:outerShdw blurRad="25500" dist="23000" dir="7020000" algn="tl">
                  <a:srgbClr val="000000">
                    <a:alpha val="50000"/>
                  </a:srgbClr>
                </a:outerShdw>
              </a:effectLst>
              <a:latin typeface="Magneto" pitchFamily="82" charset="0"/>
            </a:endParaRPr>
          </a:p>
        </p:txBody>
      </p:sp>
      <p:pic>
        <p:nvPicPr>
          <p:cNvPr id="8194" name="Picture 2" descr="http://2.bp.blogspot.com/-wO0h024VB-s/TZG8DZ_xBcI/AAAAAAAALJA/iTXkaKno5d4/s1600/party.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2209800"/>
            <a:ext cx="2943225" cy="2943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158453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latin typeface="Simplified Arabic Fixed" pitchFamily="49" charset="-78"/>
                <a:cs typeface="Simplified Arabic Fixed" pitchFamily="49" charset="-78"/>
              </a:rPr>
              <a:t>How Did Christian Worldview Dissolve?</a:t>
            </a:r>
            <a:endParaRPr lang="en-US" sz="3600" dirty="0">
              <a:latin typeface="Simplified Arabic Fixed" pitchFamily="49" charset="-78"/>
              <a:cs typeface="Simplified Arabic Fixed" pitchFamily="49" charset="-78"/>
            </a:endParaRPr>
          </a:p>
        </p:txBody>
      </p:sp>
      <p:sp>
        <p:nvSpPr>
          <p:cNvPr id="3" name="Content Placeholder 2"/>
          <p:cNvSpPr>
            <a:spLocks noGrp="1"/>
          </p:cNvSpPr>
          <p:nvPr>
            <p:ph idx="1"/>
          </p:nvPr>
        </p:nvSpPr>
        <p:spPr/>
        <p:txBody>
          <a:bodyPr>
            <a:normAutofit fontScale="92500" lnSpcReduction="10000"/>
          </a:bodyPr>
          <a:lstStyle/>
          <a:p>
            <a:r>
              <a:rPr lang="en-US" b="1" dirty="0" smtClean="0">
                <a:latin typeface="Simplified Arabic Fixed" pitchFamily="49" charset="-78"/>
                <a:ea typeface="SimSun" pitchFamily="2" charset="-122"/>
                <a:cs typeface="Simplified Arabic Fixed" pitchFamily="49" charset="-78"/>
              </a:rPr>
              <a:t>Consumerist Churches</a:t>
            </a:r>
          </a:p>
          <a:p>
            <a:endParaRPr lang="en-US" dirty="0"/>
          </a:p>
          <a:p>
            <a:endParaRPr lang="en-US" dirty="0" smtClean="0"/>
          </a:p>
          <a:p>
            <a:endParaRPr lang="en-US" dirty="0"/>
          </a:p>
          <a:p>
            <a:endParaRPr lang="en-US" dirty="0" smtClean="0"/>
          </a:p>
          <a:p>
            <a:endParaRPr lang="en-US" dirty="0"/>
          </a:p>
          <a:p>
            <a:endParaRPr lang="en-US" dirty="0" smtClean="0"/>
          </a:p>
          <a:p>
            <a:r>
              <a:rPr lang="en-US" dirty="0" smtClean="0">
                <a:hlinkClick r:id="rId3"/>
              </a:rPr>
              <a:t>http://video.google.com/videoplay?docid=1871627498681344879#</a:t>
            </a:r>
            <a:r>
              <a:rPr lang="en-US" dirty="0" smtClean="0"/>
              <a:t>  </a:t>
            </a:r>
            <a:endParaRPr lang="en-US" dirty="0"/>
          </a:p>
        </p:txBody>
      </p:sp>
      <p:pic>
        <p:nvPicPr>
          <p:cNvPr id="5124" name="Picture 4" descr="http://www.ignitermedia.com/sitecontent/media4/images/main/s/mm/img/iv/IV03.mm.meChurch.mai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9800" y="2133600"/>
            <a:ext cx="5029200" cy="2828926"/>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http://www.codeupc.net/barcod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39000" y="5715000"/>
            <a:ext cx="1552735" cy="1002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475484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tile tx="0" ty="0" sx="100000" sy="100000" flip="none" algn="tl"/>
        </a:blipFill>
        <a:effectLst/>
      </p:bgPr>
    </p:bg>
    <p:spTree>
      <p:nvGrpSpPr>
        <p:cNvPr id="1" name=""/>
        <p:cNvGrpSpPr/>
        <p:nvPr/>
      </p:nvGrpSpPr>
      <p:grpSpPr>
        <a:xfrm>
          <a:off x="0" y="0"/>
          <a:ext cx="0" cy="0"/>
          <a:chOff x="0" y="0"/>
          <a:chExt cx="0" cy="0"/>
        </a:xfrm>
      </p:grpSpPr>
      <p:pic>
        <p:nvPicPr>
          <p:cNvPr id="6148" name="Picture 4" descr="http://1.bp.blogspot.com/_IAe6uTCJINo/TS7GcUcT-WI/AAAAAAAAAYM/Sw47v5YSk7E/s400/consumerism.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67514" y="1491343"/>
            <a:ext cx="3668188" cy="3690257"/>
          </a:xfrm>
          <a:prstGeom prst="rect">
            <a:avLst/>
          </a:prstGeom>
          <a:noFill/>
          <a:ln w="53975">
            <a:solidFill>
              <a:schemeClr val="tx1"/>
            </a:solidFill>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b="1" dirty="0" smtClean="0">
                <a:latin typeface="Simplified Arabic Fixed" pitchFamily="49" charset="-78"/>
                <a:cs typeface="Simplified Arabic Fixed" pitchFamily="49" charset="-78"/>
              </a:rPr>
              <a:t>Consumerism</a:t>
            </a:r>
            <a:endParaRPr lang="en-US" b="1" dirty="0">
              <a:latin typeface="Simplified Arabic Fixed" pitchFamily="49" charset="-78"/>
              <a:cs typeface="Simplified Arabic Fixed" pitchFamily="49" charset="-78"/>
            </a:endParaRPr>
          </a:p>
        </p:txBody>
      </p:sp>
      <p:sp>
        <p:nvSpPr>
          <p:cNvPr id="3" name="Content Placeholder 2"/>
          <p:cNvSpPr>
            <a:spLocks noGrp="1"/>
          </p:cNvSpPr>
          <p:nvPr>
            <p:ph idx="1"/>
          </p:nvPr>
        </p:nvSpPr>
        <p:spPr>
          <a:xfrm>
            <a:off x="457200" y="1600200"/>
            <a:ext cx="4940754" cy="4525963"/>
          </a:xfrm>
        </p:spPr>
        <p:txBody>
          <a:bodyPr>
            <a:normAutofit/>
          </a:bodyPr>
          <a:lstStyle/>
          <a:p>
            <a:r>
              <a:rPr lang="en-US" dirty="0" smtClean="0">
                <a:latin typeface="Simplified Arabic Fixed" pitchFamily="49" charset="-78"/>
                <a:cs typeface="Simplified Arabic Fixed" pitchFamily="49" charset="-78"/>
              </a:rPr>
              <a:t>The customer is always right</a:t>
            </a:r>
          </a:p>
          <a:p>
            <a:r>
              <a:rPr lang="en-US" dirty="0" smtClean="0">
                <a:latin typeface="Simplified Arabic Fixed" pitchFamily="49" charset="-78"/>
                <a:cs typeface="Simplified Arabic Fixed" pitchFamily="49" charset="-78"/>
              </a:rPr>
              <a:t>Shopping</a:t>
            </a:r>
          </a:p>
          <a:p>
            <a:r>
              <a:rPr lang="en-US" dirty="0" smtClean="0">
                <a:latin typeface="Simplified Arabic Fixed" pitchFamily="49" charset="-78"/>
                <a:cs typeface="Simplified Arabic Fixed" pitchFamily="49" charset="-78"/>
              </a:rPr>
              <a:t>Economic engines</a:t>
            </a:r>
          </a:p>
          <a:p>
            <a:r>
              <a:rPr lang="en-US" dirty="0" smtClean="0">
                <a:latin typeface="Simplified Arabic Fixed" pitchFamily="49" charset="-78"/>
                <a:cs typeface="Simplified Arabic Fixed" pitchFamily="49" charset="-78"/>
              </a:rPr>
              <a:t>The method is the message</a:t>
            </a:r>
          </a:p>
          <a:p>
            <a:r>
              <a:rPr lang="en-US" dirty="0" smtClean="0">
                <a:latin typeface="Simplified Arabic Fixed" pitchFamily="49" charset="-78"/>
                <a:cs typeface="Simplified Arabic Fixed" pitchFamily="49" charset="-78"/>
              </a:rPr>
              <a:t>An imminent world</a:t>
            </a:r>
          </a:p>
          <a:p>
            <a:r>
              <a:rPr lang="en-US" dirty="0" smtClean="0">
                <a:latin typeface="Simplified Arabic Fixed" pitchFamily="49" charset="-78"/>
                <a:cs typeface="Simplified Arabic Fixed" pitchFamily="49" charset="-78"/>
              </a:rPr>
              <a:t>An immediate world</a:t>
            </a:r>
            <a:endParaRPr lang="en-US" dirty="0">
              <a:latin typeface="Simplified Arabic Fixed" pitchFamily="49" charset="-78"/>
              <a:cs typeface="Simplified Arabic Fixed" pitchFamily="49" charset="-78"/>
            </a:endParaRPr>
          </a:p>
        </p:txBody>
      </p:sp>
      <p:pic>
        <p:nvPicPr>
          <p:cNvPr id="6" name="Picture 6" descr="http://www.codeupc.net/barcod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39000" y="5715000"/>
            <a:ext cx="1552735" cy="1002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139403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http://rebelsprite.files.wordpress.com/2012/05/night-sk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normAutofit/>
          </a:bodyPr>
          <a:lstStyle/>
          <a:p>
            <a:r>
              <a:rPr lang="en-US" sz="3600" dirty="0" smtClean="0">
                <a:solidFill>
                  <a:schemeClr val="bg1"/>
                </a:solidFill>
                <a:latin typeface="Impact" pitchFamily="34" charset="0"/>
              </a:rPr>
              <a:t>How Did Christian Worldview Dissolve</a:t>
            </a:r>
            <a:r>
              <a:rPr lang="en-US" sz="3600" dirty="0" smtClean="0">
                <a:latin typeface="Impact" pitchFamily="34" charset="0"/>
              </a:rPr>
              <a:t>?</a:t>
            </a:r>
            <a:endParaRPr lang="en-US" sz="3600" dirty="0">
              <a:latin typeface="Impact" pitchFamily="34" charset="0"/>
            </a:endParaRPr>
          </a:p>
        </p:txBody>
      </p:sp>
      <p:sp>
        <p:nvSpPr>
          <p:cNvPr id="3" name="Content Placeholder 2"/>
          <p:cNvSpPr>
            <a:spLocks noGrp="1"/>
          </p:cNvSpPr>
          <p:nvPr>
            <p:ph idx="1"/>
          </p:nvPr>
        </p:nvSpPr>
        <p:spPr>
          <a:xfrm>
            <a:off x="457200" y="1447800"/>
            <a:ext cx="8229600" cy="4525963"/>
          </a:xfrm>
        </p:spPr>
        <p:txBody>
          <a:bodyPr/>
          <a:lstStyle/>
          <a:p>
            <a:r>
              <a:rPr lang="en-US" dirty="0">
                <a:solidFill>
                  <a:schemeClr val="bg1"/>
                </a:solidFill>
                <a:latin typeface="Impact" pitchFamily="34" charset="0"/>
              </a:rPr>
              <a:t>N</a:t>
            </a:r>
            <a:r>
              <a:rPr lang="en-US" dirty="0" smtClean="0">
                <a:solidFill>
                  <a:schemeClr val="bg1"/>
                </a:solidFill>
                <a:latin typeface="Impact" pitchFamily="34" charset="0"/>
              </a:rPr>
              <a:t>ew </a:t>
            </a:r>
            <a:r>
              <a:rPr lang="en-US" dirty="0">
                <a:solidFill>
                  <a:schemeClr val="bg1"/>
                </a:solidFill>
                <a:latin typeface="Impact" pitchFamily="34" charset="0"/>
              </a:rPr>
              <a:t>A</a:t>
            </a:r>
            <a:r>
              <a:rPr lang="en-US" dirty="0" smtClean="0">
                <a:solidFill>
                  <a:schemeClr val="bg1"/>
                </a:solidFill>
                <a:latin typeface="Impact" pitchFamily="34" charset="0"/>
              </a:rPr>
              <a:t>theist </a:t>
            </a:r>
            <a:r>
              <a:rPr lang="en-US" dirty="0">
                <a:solidFill>
                  <a:schemeClr val="bg1"/>
                </a:solidFill>
                <a:latin typeface="Impact" pitchFamily="34" charset="0"/>
              </a:rPr>
              <a:t>S</a:t>
            </a:r>
            <a:r>
              <a:rPr lang="en-US" dirty="0" smtClean="0">
                <a:solidFill>
                  <a:schemeClr val="bg1"/>
                </a:solidFill>
                <a:latin typeface="Impact" pitchFamily="34" charset="0"/>
              </a:rPr>
              <a:t>cientism </a:t>
            </a:r>
            <a:r>
              <a:rPr lang="en-US" dirty="0">
                <a:solidFill>
                  <a:schemeClr val="bg1"/>
                </a:solidFill>
                <a:latin typeface="Impact" pitchFamily="34" charset="0"/>
              </a:rPr>
              <a:t>D</a:t>
            </a:r>
            <a:r>
              <a:rPr lang="en-US" dirty="0" smtClean="0">
                <a:solidFill>
                  <a:schemeClr val="bg1"/>
                </a:solidFill>
                <a:latin typeface="Impact" pitchFamily="34" charset="0"/>
              </a:rPr>
              <a:t>ebate</a:t>
            </a:r>
            <a:endParaRPr lang="en-US" dirty="0">
              <a:solidFill>
                <a:schemeClr val="bg1"/>
              </a:solidFill>
              <a:latin typeface="Impact" pitchFamily="34" charset="0"/>
            </a:endParaRPr>
          </a:p>
        </p:txBody>
      </p:sp>
      <p:pic>
        <p:nvPicPr>
          <p:cNvPr id="4098" name="Picture 2" descr="http://magazine.bible-translation.net/upload/2891/atheists_I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2286000"/>
            <a:ext cx="5105400" cy="4084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094634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rebelsprite.files.wordpress.com/2012/05/night-sk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solidFill>
                  <a:schemeClr val="bg1"/>
                </a:solidFill>
                <a:latin typeface="Impact" pitchFamily="34" charset="0"/>
              </a:rPr>
              <a:t>Scientism</a:t>
            </a:r>
            <a:endParaRPr lang="en-US" dirty="0">
              <a:solidFill>
                <a:schemeClr val="bg1"/>
              </a:solidFill>
              <a:latin typeface="Impact" pitchFamily="34" charset="0"/>
            </a:endParaRPr>
          </a:p>
        </p:txBody>
      </p:sp>
      <p:sp>
        <p:nvSpPr>
          <p:cNvPr id="3" name="Content Placeholder 2"/>
          <p:cNvSpPr>
            <a:spLocks noGrp="1"/>
          </p:cNvSpPr>
          <p:nvPr>
            <p:ph idx="1"/>
          </p:nvPr>
        </p:nvSpPr>
        <p:spPr/>
        <p:txBody>
          <a:bodyPr>
            <a:normAutofit/>
          </a:bodyPr>
          <a:lstStyle/>
          <a:p>
            <a:r>
              <a:rPr lang="en-US" sz="3000" dirty="0" smtClean="0">
                <a:solidFill>
                  <a:schemeClr val="bg1"/>
                </a:solidFill>
                <a:latin typeface="Impact" pitchFamily="34" charset="0"/>
              </a:rPr>
              <a:t>All epistemology is scientific </a:t>
            </a:r>
          </a:p>
          <a:p>
            <a:r>
              <a:rPr lang="en-US" sz="3000" dirty="0" smtClean="0">
                <a:solidFill>
                  <a:schemeClr val="bg1"/>
                </a:solidFill>
                <a:latin typeface="Impact" pitchFamily="34" charset="0"/>
              </a:rPr>
              <a:t>Science develops a great story (metanarrative)</a:t>
            </a:r>
          </a:p>
          <a:p>
            <a:r>
              <a:rPr lang="en-US" sz="3000" dirty="0" smtClean="0">
                <a:solidFill>
                  <a:schemeClr val="bg1"/>
                </a:solidFill>
                <a:latin typeface="Impact" pitchFamily="34" charset="0"/>
              </a:rPr>
              <a:t>All opponents are intellectually deficient</a:t>
            </a:r>
          </a:p>
          <a:p>
            <a:r>
              <a:rPr lang="en-US" sz="3000" dirty="0" smtClean="0">
                <a:solidFill>
                  <a:schemeClr val="bg1"/>
                </a:solidFill>
                <a:latin typeface="Impact" pitchFamily="34" charset="0"/>
              </a:rPr>
              <a:t>Scientism/Humanism/Naturalism/Materialism</a:t>
            </a:r>
            <a:endParaRPr lang="en-US" sz="3000" dirty="0">
              <a:solidFill>
                <a:schemeClr val="bg1"/>
              </a:solidFill>
              <a:latin typeface="Impact" pitchFamily="34" charset="0"/>
            </a:endParaRPr>
          </a:p>
        </p:txBody>
      </p:sp>
      <p:pic>
        <p:nvPicPr>
          <p:cNvPr id="4" name="Picture 2" descr="http://magazine.bible-translation.net/upload/2891/atheists_I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4100648"/>
            <a:ext cx="2819400" cy="22555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900595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http://www.allhamptonsstorage.com/Photos/Home_background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75" y="0"/>
            <a:ext cx="924059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274638"/>
            <a:ext cx="4648200" cy="1554162"/>
          </a:xfrm>
        </p:spPr>
        <p:txBody>
          <a:bodyPr>
            <a:normAutofit/>
          </a:bodyPr>
          <a:lstStyle/>
          <a:p>
            <a:r>
              <a:rPr lang="en-US" sz="3600" dirty="0" smtClean="0"/>
              <a:t>How Did Christian Worldview Dissolve?</a:t>
            </a:r>
            <a:endParaRPr lang="en-US" sz="3600" dirty="0"/>
          </a:p>
        </p:txBody>
      </p:sp>
      <p:sp>
        <p:nvSpPr>
          <p:cNvPr id="3" name="Content Placeholder 2"/>
          <p:cNvSpPr>
            <a:spLocks noGrp="1"/>
          </p:cNvSpPr>
          <p:nvPr>
            <p:ph idx="1"/>
          </p:nvPr>
        </p:nvSpPr>
        <p:spPr>
          <a:xfrm>
            <a:off x="457200" y="2057400"/>
            <a:ext cx="8229600" cy="4068763"/>
          </a:xfrm>
        </p:spPr>
        <p:txBody>
          <a:bodyPr/>
          <a:lstStyle/>
          <a:p>
            <a:r>
              <a:rPr lang="en-US" dirty="0" smtClean="0"/>
              <a:t>Secular Homes</a:t>
            </a:r>
            <a:endParaRPr lang="en-US" dirty="0"/>
          </a:p>
        </p:txBody>
      </p:sp>
      <p:pic>
        <p:nvPicPr>
          <p:cNvPr id="3074" name="Picture 2" descr="http://keeptonyblairforpm.files.wordpress.com/2010/05/secular-street.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2665557"/>
            <a:ext cx="2819400" cy="32018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379090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www.allhamptonsstorage.com/Photos/Home_background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27901"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274638"/>
            <a:ext cx="4343400" cy="1143000"/>
          </a:xfrm>
        </p:spPr>
        <p:txBody>
          <a:bodyPr/>
          <a:lstStyle/>
          <a:p>
            <a:r>
              <a:rPr lang="en-US" dirty="0"/>
              <a:t>S</a:t>
            </a:r>
            <a:r>
              <a:rPr lang="en-US" dirty="0" smtClean="0"/>
              <a:t>ecularism</a:t>
            </a:r>
            <a:endParaRPr lang="en-US" dirty="0"/>
          </a:p>
        </p:txBody>
      </p:sp>
      <p:sp>
        <p:nvSpPr>
          <p:cNvPr id="3" name="Content Placeholder 2"/>
          <p:cNvSpPr>
            <a:spLocks noGrp="1"/>
          </p:cNvSpPr>
          <p:nvPr>
            <p:ph idx="1"/>
          </p:nvPr>
        </p:nvSpPr>
        <p:spPr>
          <a:xfrm>
            <a:off x="457200" y="1600200"/>
            <a:ext cx="4343400" cy="4525963"/>
          </a:xfrm>
        </p:spPr>
        <p:txBody>
          <a:bodyPr>
            <a:normAutofit fontScale="85000" lnSpcReduction="20000"/>
          </a:bodyPr>
          <a:lstStyle/>
          <a:p>
            <a:r>
              <a:rPr lang="en-US" dirty="0" smtClean="0"/>
              <a:t>There are secular and sacred worlds</a:t>
            </a:r>
          </a:p>
          <a:p>
            <a:r>
              <a:rPr lang="en-US" dirty="0" smtClean="0"/>
              <a:t>There are Christian and Non-Christian worlds</a:t>
            </a:r>
          </a:p>
          <a:p>
            <a:r>
              <a:rPr lang="en-US" dirty="0" smtClean="0"/>
              <a:t>There are Private and Public Worlds</a:t>
            </a:r>
          </a:p>
          <a:p>
            <a:r>
              <a:rPr lang="en-US" dirty="0" smtClean="0"/>
              <a:t>Religion is permitted, but has limited public value</a:t>
            </a:r>
          </a:p>
          <a:p>
            <a:r>
              <a:rPr lang="en-US" dirty="0" smtClean="0"/>
              <a:t>Sunday vs. Week</a:t>
            </a:r>
          </a:p>
          <a:p>
            <a:r>
              <a:rPr lang="en-US" dirty="0" smtClean="0"/>
              <a:t>Religion is irrelevant </a:t>
            </a:r>
          </a:p>
          <a:p>
            <a:r>
              <a:rPr lang="en-US" dirty="0" smtClean="0"/>
              <a:t>Practical Atheism</a:t>
            </a:r>
            <a:endParaRPr lang="en-US" dirty="0"/>
          </a:p>
        </p:txBody>
      </p:sp>
      <p:pic>
        <p:nvPicPr>
          <p:cNvPr id="4" name="Picture 2" descr="http://keeptonyblairforpm.files.wordpress.com/2010/05/secular-street.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0" y="5029200"/>
            <a:ext cx="1073573" cy="121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352942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dirty="0" smtClean="0">
                <a:solidFill>
                  <a:srgbClr val="C00000"/>
                </a:solidFill>
                <a:latin typeface="Orange LET" pitchFamily="2" charset="0"/>
              </a:rPr>
              <a:t>Who Are Our Children?</a:t>
            </a:r>
            <a:endParaRPr lang="en-US" dirty="0">
              <a:solidFill>
                <a:srgbClr val="C00000"/>
              </a:solidFill>
              <a:latin typeface="Orange LET" pitchFamily="2" charset="0"/>
            </a:endParaRPr>
          </a:p>
        </p:txBody>
      </p:sp>
      <p:sp>
        <p:nvSpPr>
          <p:cNvPr id="3" name="Content Placeholder 2"/>
          <p:cNvSpPr>
            <a:spLocks noGrp="1"/>
          </p:cNvSpPr>
          <p:nvPr>
            <p:ph idx="1"/>
          </p:nvPr>
        </p:nvSpPr>
        <p:spPr/>
        <p:txBody>
          <a:bodyPr/>
          <a:lstStyle/>
          <a:p>
            <a:r>
              <a:rPr lang="en-US" dirty="0" smtClean="0">
                <a:solidFill>
                  <a:srgbClr val="C00000"/>
                </a:solidFill>
                <a:latin typeface="Orange LET" pitchFamily="2" charset="0"/>
              </a:rPr>
              <a:t>Postmodern</a:t>
            </a:r>
          </a:p>
          <a:p>
            <a:r>
              <a:rPr lang="en-US" dirty="0" smtClean="0">
                <a:solidFill>
                  <a:srgbClr val="C00000"/>
                </a:solidFill>
                <a:latin typeface="Orange LET" pitchFamily="2" charset="0"/>
              </a:rPr>
              <a:t>Post Christian</a:t>
            </a:r>
          </a:p>
          <a:p>
            <a:r>
              <a:rPr lang="en-US" dirty="0" smtClean="0">
                <a:solidFill>
                  <a:srgbClr val="C00000"/>
                </a:solidFill>
                <a:latin typeface="Orange LET" pitchFamily="2" charset="0"/>
              </a:rPr>
              <a:t>Post Secular</a:t>
            </a:r>
          </a:p>
          <a:p>
            <a:r>
              <a:rPr lang="en-US" dirty="0" smtClean="0">
                <a:solidFill>
                  <a:srgbClr val="C00000"/>
                </a:solidFill>
                <a:latin typeface="Orange LET" pitchFamily="2" charset="0"/>
              </a:rPr>
              <a:t>Post-Covenantal</a:t>
            </a:r>
          </a:p>
          <a:p>
            <a:r>
              <a:rPr lang="en-US" dirty="0" smtClean="0">
                <a:solidFill>
                  <a:srgbClr val="C00000"/>
                </a:solidFill>
                <a:latin typeface="Orange LET" pitchFamily="2" charset="0"/>
              </a:rPr>
              <a:t>Postal</a:t>
            </a:r>
            <a:endParaRPr lang="en-US" dirty="0">
              <a:solidFill>
                <a:srgbClr val="C00000"/>
              </a:solidFill>
              <a:latin typeface="Orange LET" pitchFamily="2" charset="0"/>
            </a:endParaRPr>
          </a:p>
        </p:txBody>
      </p:sp>
      <p:pic>
        <p:nvPicPr>
          <p:cNvPr id="2050" name="Picture 2" descr="http://i.imm.io/keoP.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3200" y="1295400"/>
            <a:ext cx="2130266" cy="32004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electricshadows.files.wordpress.com/2007/07/desktop_v_800_600.jpg?w=54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1400" y="1600200"/>
            <a:ext cx="2133600" cy="160020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9f1780.medialib.glogster.com/media/9fa5723f8929b60daa1599bf6540994e797e5dd73fc7f273b063d662fcdbd72d/anarchy.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4800600"/>
            <a:ext cx="1752600" cy="175260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www.fotw.net/images/r/rel_nihi.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7600" y="4495800"/>
            <a:ext cx="2695575" cy="16954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279163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www.marcome.com/blog/wp-content/uploads/2009/08/414592732_8b2d92f86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0886"/>
            <a:ext cx="9158515" cy="686888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Who’s Indoctrinating Our Children</a:t>
            </a:r>
            <a:r>
              <a:rPr lang="en-US" dirty="0" smtClean="0"/>
              <a:t>?</a:t>
            </a:r>
            <a:endParaRPr lang="en-US" dirty="0"/>
          </a:p>
        </p:txBody>
      </p:sp>
      <p:sp>
        <p:nvSpPr>
          <p:cNvPr id="4" name="Text Placeholder 3"/>
          <p:cNvSpPr>
            <a:spLocks noGrp="1"/>
          </p:cNvSpPr>
          <p:nvPr>
            <p:ph type="body" idx="1"/>
          </p:nvPr>
        </p:nvSpPr>
        <p:spPr/>
        <p:txBody>
          <a:bodyPr/>
          <a:lstStyle/>
          <a:p>
            <a:r>
              <a:rPr lang="en-US" b="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Venue</a:t>
            </a:r>
            <a:endParaRPr lang="en-US" b="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3" name="Content Placeholder 2"/>
          <p:cNvSpPr>
            <a:spLocks noGrp="1"/>
          </p:cNvSpPr>
          <p:nvPr>
            <p:ph sz="half" idx="2"/>
          </p:nvPr>
        </p:nvSpPr>
        <p:spPr/>
        <p:txBody>
          <a:bodyPr/>
          <a:lstStyle/>
          <a:p>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School</a:t>
            </a:r>
          </a:p>
          <a:p>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Media</a:t>
            </a:r>
          </a:p>
          <a:p>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Friends/Peers</a:t>
            </a:r>
          </a:p>
          <a:p>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Church</a:t>
            </a:r>
          </a:p>
          <a:p>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Authority Figures</a:t>
            </a:r>
          </a:p>
          <a:p>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Homes/Parents</a:t>
            </a:r>
          </a:p>
          <a:p>
            <a:endParaRPr lang="en-US" dirty="0" smtClean="0"/>
          </a:p>
          <a:p>
            <a:endParaRPr lang="en-US" dirty="0" smtClean="0"/>
          </a:p>
          <a:p>
            <a:endParaRPr lang="en-US" dirty="0" smtClean="0"/>
          </a:p>
          <a:p>
            <a:endParaRPr lang="en-US" dirty="0"/>
          </a:p>
        </p:txBody>
      </p:sp>
      <p:sp>
        <p:nvSpPr>
          <p:cNvPr id="5" name="Text Placeholder 4"/>
          <p:cNvSpPr>
            <a:spLocks noGrp="1"/>
          </p:cNvSpPr>
          <p:nvPr>
            <p:ph type="body" sz="quarter" idx="3"/>
          </p:nvPr>
        </p:nvSpPr>
        <p:spPr/>
        <p:txBody>
          <a:bodyPr/>
          <a:lstStyle/>
          <a:p>
            <a:r>
              <a:rPr lang="en-US" b="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Worldview</a:t>
            </a:r>
            <a:endParaRPr lang="en-US" b="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6" name="Content Placeholder 5"/>
          <p:cNvSpPr>
            <a:spLocks noGrp="1"/>
          </p:cNvSpPr>
          <p:nvPr>
            <p:ph sz="quarter" idx="4"/>
          </p:nvPr>
        </p:nvSpPr>
        <p:spPr/>
        <p:txBody>
          <a:bodyPr/>
          <a:lstStyle/>
          <a:p>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Constructivism</a:t>
            </a:r>
          </a:p>
          <a:p>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Hedonism</a:t>
            </a:r>
          </a:p>
          <a:p>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Secularism</a:t>
            </a:r>
          </a:p>
          <a:p>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Humanism</a:t>
            </a:r>
          </a:p>
          <a:p>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Postmodernism</a:t>
            </a:r>
          </a:p>
          <a:p>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Buddhism</a:t>
            </a:r>
          </a:p>
          <a:p>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Islam</a:t>
            </a:r>
          </a:p>
          <a:p>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New Age</a:t>
            </a: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256059995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2" name="Picture 4" descr="http://scoutingpages.org/us/ca/troop384/Images/BookBackgroun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1771"/>
            <a:ext cx="9124950" cy="683622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274638"/>
            <a:ext cx="3886200" cy="2544762"/>
          </a:xfrm>
        </p:spPr>
        <p:txBody>
          <a:bodyPr>
            <a:normAutofit/>
          </a:bodyPr>
          <a:lstStyle/>
          <a:p>
            <a:r>
              <a:rPr lang="en-US" dirty="0" smtClean="0">
                <a:latin typeface="Brush Script MT" pitchFamily="66" charset="0"/>
              </a:rPr>
              <a:t>What is a Worldview?</a:t>
            </a:r>
            <a:endParaRPr lang="en-US" dirty="0">
              <a:latin typeface="Brush Script MT" pitchFamily="66" charset="0"/>
            </a:endParaRPr>
          </a:p>
        </p:txBody>
      </p:sp>
      <p:sp>
        <p:nvSpPr>
          <p:cNvPr id="7" name="Content Placeholder 6"/>
          <p:cNvSpPr>
            <a:spLocks noGrp="1"/>
          </p:cNvSpPr>
          <p:nvPr>
            <p:ph idx="1"/>
          </p:nvPr>
        </p:nvSpPr>
        <p:spPr>
          <a:xfrm>
            <a:off x="609600" y="3276600"/>
            <a:ext cx="3733800" cy="3023734"/>
          </a:xfrm>
        </p:spPr>
        <p:txBody>
          <a:bodyPr/>
          <a:lstStyle/>
          <a:p>
            <a:pPr marL="0" indent="0" algn="ctr">
              <a:buNone/>
            </a:pPr>
            <a:r>
              <a:rPr lang="en-US" dirty="0" smtClean="0">
                <a:latin typeface="Brush Script MT" pitchFamily="66" charset="0"/>
              </a:rPr>
              <a:t>A story that explains all reality and to which people conform</a:t>
            </a:r>
            <a:endParaRPr lang="en-US" dirty="0">
              <a:latin typeface="Brush Script MT" pitchFamily="66" charset="0"/>
            </a:endParaRPr>
          </a:p>
        </p:txBody>
      </p:sp>
      <p:pic>
        <p:nvPicPr>
          <p:cNvPr id="22530" name="Picture 2" descr="http://kevincordi.com/blog/wp-content/uploads/2012/01/One_World__Many_Stories_-_t-shirt_-_final.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3000" y="1295400"/>
            <a:ext cx="2895600" cy="4191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422694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8" name="Picture 6" descr="http://scoutingpages.org/us/ca/troop384/Images/BookBackgroun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 y="10886"/>
            <a:ext cx="9124950" cy="684711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762000" y="274638"/>
            <a:ext cx="3657600" cy="2468562"/>
          </a:xfrm>
        </p:spPr>
        <p:txBody>
          <a:bodyPr>
            <a:normAutofit/>
          </a:bodyPr>
          <a:lstStyle/>
          <a:p>
            <a:r>
              <a:rPr lang="en-US" dirty="0" smtClean="0">
                <a:latin typeface="Brush Script MT" pitchFamily="66" charset="0"/>
              </a:rPr>
              <a:t>What is Worldview?</a:t>
            </a:r>
            <a:endParaRPr lang="en-US" dirty="0">
              <a:latin typeface="Brush Script MT" pitchFamily="66" charset="0"/>
            </a:endParaRPr>
          </a:p>
        </p:txBody>
      </p:sp>
      <p:sp>
        <p:nvSpPr>
          <p:cNvPr id="3" name="Content Placeholder 2"/>
          <p:cNvSpPr>
            <a:spLocks noGrp="1"/>
          </p:cNvSpPr>
          <p:nvPr>
            <p:ph idx="1"/>
          </p:nvPr>
        </p:nvSpPr>
        <p:spPr>
          <a:xfrm>
            <a:off x="457200" y="2895600"/>
            <a:ext cx="3657600" cy="3230563"/>
          </a:xfrm>
        </p:spPr>
        <p:txBody>
          <a:bodyPr>
            <a:normAutofit fontScale="92500"/>
          </a:bodyPr>
          <a:lstStyle/>
          <a:p>
            <a:r>
              <a:rPr lang="en-US" dirty="0" smtClean="0">
                <a:latin typeface="Brush Script MT" pitchFamily="66" charset="0"/>
              </a:rPr>
              <a:t>Weltanschauung</a:t>
            </a:r>
          </a:p>
          <a:p>
            <a:pPr lvl="1"/>
            <a:r>
              <a:rPr lang="en-US" b="1" dirty="0" smtClean="0">
                <a:latin typeface="Brush Script MT" pitchFamily="66" charset="0"/>
              </a:rPr>
              <a:t>“</a:t>
            </a:r>
            <a:r>
              <a:rPr lang="en-US" dirty="0" smtClean="0">
                <a:effectLst/>
                <a:latin typeface="Brush Script MT" pitchFamily="66" charset="0"/>
              </a:rPr>
              <a:t>a comprehensive conception or apprehension of the world especially from a specific standpoint”</a:t>
            </a:r>
            <a:r>
              <a:rPr lang="en-US" dirty="0" smtClean="0">
                <a:latin typeface="Brush Script MT" pitchFamily="66" charset="0"/>
              </a:rPr>
              <a:t>			(Webster)</a:t>
            </a:r>
            <a:endParaRPr lang="en-US" dirty="0" smtClean="0">
              <a:effectLst/>
              <a:latin typeface="Brush Script MT" pitchFamily="66" charset="0"/>
            </a:endParaRPr>
          </a:p>
          <a:p>
            <a:pPr lvl="1"/>
            <a:endParaRPr lang="en-US" dirty="0">
              <a:latin typeface="Brush Script MT" pitchFamily="66" charset="0"/>
            </a:endParaRPr>
          </a:p>
        </p:txBody>
      </p:sp>
      <p:pic>
        <p:nvPicPr>
          <p:cNvPr id="23556" name="Picture 4" descr="http://static.guim.co.uk/sys-images/Travel/Pix/pictures/2010/11/23/1290517831591/Looking-out-over-Loch-Lom-00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1371600"/>
            <a:ext cx="2705100" cy="4624251"/>
          </a:xfrm>
          <a:prstGeom prst="rect">
            <a:avLst/>
          </a:prstGeom>
          <a:noFill/>
          <a:ln w="762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228548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fontAlgn="auto">
              <a:spcAft>
                <a:spcPts val="0"/>
              </a:spcAft>
              <a:defRPr/>
            </a:pPr>
            <a:r>
              <a:rPr lang="en-US" dirty="0" smtClean="0">
                <a:solidFill>
                  <a:schemeClr val="bg2">
                    <a:lumMod val="75000"/>
                  </a:schemeClr>
                </a:solidFill>
              </a:rPr>
              <a:t>Worldview Questions</a:t>
            </a:r>
          </a:p>
        </p:txBody>
      </p:sp>
      <p:sp>
        <p:nvSpPr>
          <p:cNvPr id="3" name="Content Placeholder 2"/>
          <p:cNvSpPr>
            <a:spLocks noGrp="1"/>
          </p:cNvSpPr>
          <p:nvPr>
            <p:ph idx="1"/>
          </p:nvPr>
        </p:nvSpPr>
        <p:spPr/>
        <p:txBody>
          <a:bodyPr rtlCol="0">
            <a:normAutofit fontScale="85000" lnSpcReduction="20000"/>
          </a:bodyPr>
          <a:lstStyle/>
          <a:p>
            <a:pPr fontAlgn="auto">
              <a:spcAft>
                <a:spcPts val="0"/>
              </a:spcAft>
              <a:buFont typeface="Arial" pitchFamily="34" charset="0"/>
              <a:buChar char="•"/>
              <a:defRPr/>
            </a:pPr>
            <a:r>
              <a:rPr lang="en-US" dirty="0" smtClean="0">
                <a:solidFill>
                  <a:schemeClr val="bg2">
                    <a:lumMod val="75000"/>
                  </a:schemeClr>
                </a:solidFill>
              </a:rPr>
              <a:t>What do you value the most?</a:t>
            </a:r>
          </a:p>
          <a:p>
            <a:pPr fontAlgn="auto">
              <a:spcAft>
                <a:spcPts val="0"/>
              </a:spcAft>
              <a:buFont typeface="Arial" pitchFamily="34" charset="0"/>
              <a:buChar char="•"/>
              <a:defRPr/>
            </a:pPr>
            <a:r>
              <a:rPr lang="en-US" dirty="0" smtClean="0">
                <a:solidFill>
                  <a:schemeClr val="bg2">
                    <a:lumMod val="75000"/>
                  </a:schemeClr>
                </a:solidFill>
              </a:rPr>
              <a:t>What books, people, or electronic media inform your life?</a:t>
            </a:r>
          </a:p>
          <a:p>
            <a:pPr fontAlgn="auto">
              <a:spcAft>
                <a:spcPts val="0"/>
              </a:spcAft>
              <a:buFont typeface="Arial" pitchFamily="34" charset="0"/>
              <a:buChar char="•"/>
              <a:defRPr/>
            </a:pPr>
            <a:r>
              <a:rPr lang="en-US" dirty="0" smtClean="0">
                <a:solidFill>
                  <a:schemeClr val="bg2">
                    <a:lumMod val="75000"/>
                  </a:schemeClr>
                </a:solidFill>
              </a:rPr>
              <a:t>Do you believe that human beings are good, evil, or neither?</a:t>
            </a:r>
          </a:p>
          <a:p>
            <a:pPr fontAlgn="auto">
              <a:spcAft>
                <a:spcPts val="0"/>
              </a:spcAft>
              <a:buFont typeface="Arial" pitchFamily="34" charset="0"/>
              <a:buChar char="•"/>
              <a:defRPr/>
            </a:pPr>
            <a:r>
              <a:rPr lang="en-US" dirty="0" smtClean="0">
                <a:solidFill>
                  <a:schemeClr val="bg2">
                    <a:lumMod val="75000"/>
                  </a:schemeClr>
                </a:solidFill>
              </a:rPr>
              <a:t>Is there such a thing as truth?</a:t>
            </a:r>
          </a:p>
          <a:p>
            <a:pPr fontAlgn="auto">
              <a:spcAft>
                <a:spcPts val="0"/>
              </a:spcAft>
              <a:buFont typeface="Arial" pitchFamily="34" charset="0"/>
              <a:buChar char="•"/>
              <a:defRPr/>
            </a:pPr>
            <a:r>
              <a:rPr lang="en-US" dirty="0" smtClean="0">
                <a:solidFill>
                  <a:schemeClr val="bg2">
                    <a:lumMod val="75000"/>
                  </a:schemeClr>
                </a:solidFill>
              </a:rPr>
              <a:t>What, if anything, happens to people when they die?</a:t>
            </a:r>
          </a:p>
          <a:p>
            <a:pPr fontAlgn="auto">
              <a:spcAft>
                <a:spcPts val="0"/>
              </a:spcAft>
              <a:buFont typeface="Arial" pitchFamily="34" charset="0"/>
              <a:buChar char="•"/>
              <a:defRPr/>
            </a:pPr>
            <a:r>
              <a:rPr lang="en-US" dirty="0" smtClean="0">
                <a:solidFill>
                  <a:schemeClr val="bg2">
                    <a:lumMod val="75000"/>
                  </a:schemeClr>
                </a:solidFill>
              </a:rPr>
              <a:t>Is there a physical world, a spirit world, or neither?</a:t>
            </a:r>
          </a:p>
          <a:p>
            <a:pPr fontAlgn="auto">
              <a:spcAft>
                <a:spcPts val="0"/>
              </a:spcAft>
              <a:buFont typeface="Arial" pitchFamily="34" charset="0"/>
              <a:buChar char="•"/>
              <a:defRPr/>
            </a:pPr>
            <a:r>
              <a:rPr lang="en-US" dirty="0" smtClean="0">
                <a:solidFill>
                  <a:schemeClr val="bg2">
                    <a:lumMod val="75000"/>
                  </a:schemeClr>
                </a:solidFill>
              </a:rPr>
              <a:t>Is there a supreme force, power, or being?  Can you describe your idea?</a:t>
            </a:r>
          </a:p>
          <a:p>
            <a:pPr fontAlgn="auto">
              <a:spcAft>
                <a:spcPts val="0"/>
              </a:spcAft>
              <a:buFont typeface="Arial" pitchFamily="34" charset="0"/>
              <a:buChar char="•"/>
              <a:defRPr/>
            </a:pPr>
            <a:r>
              <a:rPr lang="en-US" dirty="0" smtClean="0">
                <a:solidFill>
                  <a:schemeClr val="bg2">
                    <a:lumMod val="75000"/>
                  </a:schemeClr>
                </a:solidFill>
              </a:rPr>
              <a:t>Is logic to be trusted?</a:t>
            </a:r>
          </a:p>
          <a:p>
            <a:pPr fontAlgn="auto">
              <a:spcAft>
                <a:spcPts val="0"/>
              </a:spcAft>
              <a:buFont typeface="Arial" pitchFamily="34" charset="0"/>
              <a:buChar char="•"/>
              <a:defRPr/>
            </a:pPr>
            <a:endParaRPr lang="en-US" dirty="0" smtClean="0"/>
          </a:p>
        </p:txBody>
      </p:sp>
    </p:spTree>
    <p:extLst>
      <p:ext uri="{BB962C8B-B14F-4D97-AF65-F5344CB8AC3E}">
        <p14:creationId xmlns:p14="http://schemas.microsoft.com/office/powerpoint/2010/main" val="34040964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80" name="Picture 4" descr="http://www.sffmt2013.org/images/background/defaul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688"/>
            <a:ext cx="9144000" cy="686868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normAutofit/>
          </a:bodyPr>
          <a:lstStyle/>
          <a:p>
            <a:r>
              <a:rPr lang="en-US" sz="5400" b="1" dirty="0" smtClean="0">
                <a:ln w="180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rPr>
              <a:t>Worldview Formation</a:t>
            </a:r>
            <a:endParaRPr lang="en-US" sz="5400" b="1" dirty="0">
              <a:ln w="180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endParaRPr>
          </a:p>
        </p:txBody>
      </p:sp>
      <p:sp>
        <p:nvSpPr>
          <p:cNvPr id="3" name="Content Placeholder 2"/>
          <p:cNvSpPr>
            <a:spLocks noGrp="1"/>
          </p:cNvSpPr>
          <p:nvPr>
            <p:ph idx="1"/>
          </p:nvPr>
        </p:nvSpPr>
        <p:spPr/>
        <p:txBody>
          <a:bodyPr>
            <a:normAutofit/>
          </a:bodyPr>
          <a:lstStyle/>
          <a:p>
            <a:r>
              <a:rPr lang="en-US" sz="4000" b="1" dirty="0" smtClean="0">
                <a:ln w="180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rPr>
              <a:t>From the macro to the micro</a:t>
            </a:r>
          </a:p>
          <a:p>
            <a:r>
              <a:rPr lang="en-US" sz="4000" b="1" dirty="0" smtClean="0">
                <a:ln w="180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rPr>
              <a:t>From Biblical Theology to the verses</a:t>
            </a:r>
          </a:p>
          <a:p>
            <a:r>
              <a:rPr lang="en-US" sz="4000" b="1" dirty="0" smtClean="0">
                <a:ln w="180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rPr>
              <a:t>From the largest context to my life</a:t>
            </a:r>
            <a:endParaRPr lang="en-US" sz="4000" b="1" dirty="0">
              <a:ln w="180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endParaRPr>
          </a:p>
        </p:txBody>
      </p:sp>
    </p:spTree>
    <p:extLst>
      <p:ext uri="{BB962C8B-B14F-4D97-AF65-F5344CB8AC3E}">
        <p14:creationId xmlns:p14="http://schemas.microsoft.com/office/powerpoint/2010/main" val="424191880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Worldview Formation</a:t>
            </a:r>
            <a:endParaRPr lang="en-US" dirty="0">
              <a:solidFill>
                <a:schemeClr val="bg1"/>
              </a:solidFill>
            </a:endParaRPr>
          </a:p>
        </p:txBody>
      </p:sp>
      <p:sp>
        <p:nvSpPr>
          <p:cNvPr id="3" name="Content Placeholder 2"/>
          <p:cNvSpPr>
            <a:spLocks noGrp="1"/>
          </p:cNvSpPr>
          <p:nvPr>
            <p:ph idx="1"/>
          </p:nvPr>
        </p:nvSpPr>
        <p:spPr/>
        <p:txBody>
          <a:bodyPr/>
          <a:lstStyle/>
          <a:p>
            <a:r>
              <a:rPr lang="en-US" dirty="0" smtClean="0">
                <a:solidFill>
                  <a:schemeClr val="bg1"/>
                </a:solidFill>
              </a:rPr>
              <a:t>New Tribes Curriculum</a:t>
            </a:r>
            <a:endParaRPr lang="en-US" dirty="0">
              <a:solidFill>
                <a:schemeClr val="bg1"/>
              </a:solidFill>
            </a:endParaRPr>
          </a:p>
        </p:txBody>
      </p:sp>
      <p:pic>
        <p:nvPicPr>
          <p:cNvPr id="14338" name="Picture 2" descr="http://www.ntmbooks.com/images/super/FFCC-children-covers-stack.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2479221"/>
            <a:ext cx="2385278" cy="3614057"/>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http://www.ntmbooks.com/images/super/FFCC-Adult_w_cd.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2479221"/>
            <a:ext cx="3048000" cy="36722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878233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Worldview Formation</a:t>
            </a:r>
            <a:endParaRPr lang="en-US" dirty="0">
              <a:solidFill>
                <a:schemeClr val="bg1"/>
              </a:solidFill>
            </a:endParaRPr>
          </a:p>
        </p:txBody>
      </p:sp>
      <p:sp>
        <p:nvSpPr>
          <p:cNvPr id="3" name="Content Placeholder 2"/>
          <p:cNvSpPr>
            <a:spLocks noGrp="1"/>
          </p:cNvSpPr>
          <p:nvPr>
            <p:ph idx="1"/>
          </p:nvPr>
        </p:nvSpPr>
        <p:spPr/>
        <p:txBody>
          <a:bodyPr/>
          <a:lstStyle/>
          <a:p>
            <a:r>
              <a:rPr lang="en-US" dirty="0" smtClean="0">
                <a:solidFill>
                  <a:schemeClr val="bg1"/>
                </a:solidFill>
              </a:rPr>
              <a:t>Summit Ministries Curriculum</a:t>
            </a:r>
            <a:endParaRPr lang="en-US" dirty="0">
              <a:solidFill>
                <a:schemeClr val="bg1"/>
              </a:solidFill>
            </a:endParaRPr>
          </a:p>
        </p:txBody>
      </p:sp>
      <p:pic>
        <p:nvPicPr>
          <p:cNvPr id="11266" name="Picture 2" descr="http://profile.ak.fbcdn.net/hprofile-ak-snc4/211192_35151195480_3070244_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000" y="1447800"/>
            <a:ext cx="1905000" cy="1485900"/>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http://rainbowresource.com/products/00981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0800" y="2514600"/>
            <a:ext cx="2895600" cy="38068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583743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Worldview Formation</a:t>
            </a:r>
            <a:endParaRPr lang="en-US" dirty="0">
              <a:solidFill>
                <a:schemeClr val="bg1"/>
              </a:solidFill>
            </a:endParaRPr>
          </a:p>
        </p:txBody>
      </p:sp>
      <p:sp>
        <p:nvSpPr>
          <p:cNvPr id="3" name="Content Placeholder 2"/>
          <p:cNvSpPr>
            <a:spLocks noGrp="1"/>
          </p:cNvSpPr>
          <p:nvPr>
            <p:ph idx="1"/>
          </p:nvPr>
        </p:nvSpPr>
        <p:spPr/>
        <p:txBody>
          <a:bodyPr>
            <a:normAutofit lnSpcReduction="10000"/>
          </a:bodyPr>
          <a:lstStyle/>
          <a:p>
            <a:r>
              <a:rPr lang="en-US" dirty="0" smtClean="0">
                <a:solidFill>
                  <a:schemeClr val="bg1"/>
                </a:solidFill>
              </a:rPr>
              <a:t>How can 30 hours per week of secular humanist schooling be undone in 2 hours by children’s ministry?</a:t>
            </a:r>
          </a:p>
          <a:p>
            <a:r>
              <a:rPr lang="en-US" dirty="0" smtClean="0">
                <a:solidFill>
                  <a:schemeClr val="bg1"/>
                </a:solidFill>
              </a:rPr>
              <a:t>How are most parents in the church indoctrinating their children?</a:t>
            </a:r>
          </a:p>
          <a:p>
            <a:r>
              <a:rPr lang="en-US" dirty="0" smtClean="0">
                <a:solidFill>
                  <a:schemeClr val="bg1"/>
                </a:solidFill>
              </a:rPr>
              <a:t>What is the role of catechesis and why is it unpopular?</a:t>
            </a:r>
          </a:p>
          <a:p>
            <a:r>
              <a:rPr lang="en-US" dirty="0" smtClean="0">
                <a:solidFill>
                  <a:schemeClr val="bg1"/>
                </a:solidFill>
              </a:rPr>
              <a:t>What do children abandoning the faith in our neighborhood embrace?</a:t>
            </a:r>
            <a:endParaRPr lang="en-US" dirty="0">
              <a:solidFill>
                <a:schemeClr val="bg1"/>
              </a:solidFill>
            </a:endParaRPr>
          </a:p>
        </p:txBody>
      </p:sp>
    </p:spTree>
    <p:extLst>
      <p:ext uri="{BB962C8B-B14F-4D97-AF65-F5344CB8AC3E}">
        <p14:creationId xmlns:p14="http://schemas.microsoft.com/office/powerpoint/2010/main" val="14358562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Worldview Formation</a:t>
            </a:r>
            <a:endParaRPr lang="en-US" dirty="0">
              <a:solidFill>
                <a:schemeClr val="bg1"/>
              </a:solidFill>
            </a:endParaRPr>
          </a:p>
        </p:txBody>
      </p:sp>
      <p:sp>
        <p:nvSpPr>
          <p:cNvPr id="3" name="Content Placeholder 2"/>
          <p:cNvSpPr>
            <a:spLocks noGrp="1"/>
          </p:cNvSpPr>
          <p:nvPr>
            <p:ph idx="1"/>
          </p:nvPr>
        </p:nvSpPr>
        <p:spPr/>
        <p:txBody>
          <a:bodyPr/>
          <a:lstStyle/>
          <a:p>
            <a:r>
              <a:rPr lang="en-US" dirty="0" smtClean="0">
                <a:solidFill>
                  <a:schemeClr val="bg1"/>
                </a:solidFill>
              </a:rPr>
              <a:t>What do the most popular children’s movies teach as they come out?</a:t>
            </a:r>
          </a:p>
          <a:p>
            <a:r>
              <a:rPr lang="en-US" dirty="0" smtClean="0">
                <a:solidFill>
                  <a:schemeClr val="bg1"/>
                </a:solidFill>
              </a:rPr>
              <a:t>Are our children to be sheltered so that their innocence is preserved?</a:t>
            </a:r>
          </a:p>
          <a:p>
            <a:r>
              <a:rPr lang="en-US" dirty="0" smtClean="0">
                <a:solidFill>
                  <a:schemeClr val="bg1"/>
                </a:solidFill>
              </a:rPr>
              <a:t>Should we have a viable alternative to the public school?</a:t>
            </a:r>
          </a:p>
          <a:p>
            <a:r>
              <a:rPr lang="en-US" dirty="0" smtClean="0">
                <a:solidFill>
                  <a:schemeClr val="bg1"/>
                </a:solidFill>
              </a:rPr>
              <a:t>How is Christian education most effective?</a:t>
            </a:r>
            <a:endParaRPr lang="en-US" dirty="0">
              <a:solidFill>
                <a:schemeClr val="bg1"/>
              </a:solidFill>
            </a:endParaRPr>
          </a:p>
        </p:txBody>
      </p:sp>
    </p:spTree>
    <p:extLst>
      <p:ext uri="{BB962C8B-B14F-4D97-AF65-F5344CB8AC3E}">
        <p14:creationId xmlns:p14="http://schemas.microsoft.com/office/powerpoint/2010/main" val="206141136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Worldview Formation</a:t>
            </a:r>
            <a:endParaRPr lang="en-US" dirty="0">
              <a:solidFill>
                <a:schemeClr val="bg1"/>
              </a:solidFill>
            </a:endParaRPr>
          </a:p>
        </p:txBody>
      </p:sp>
      <p:sp>
        <p:nvSpPr>
          <p:cNvPr id="3" name="Content Placeholder 2"/>
          <p:cNvSpPr>
            <a:spLocks noGrp="1"/>
          </p:cNvSpPr>
          <p:nvPr>
            <p:ph idx="1"/>
          </p:nvPr>
        </p:nvSpPr>
        <p:spPr/>
        <p:txBody>
          <a:bodyPr/>
          <a:lstStyle/>
          <a:p>
            <a:r>
              <a:rPr lang="en-US" dirty="0" smtClean="0">
                <a:solidFill>
                  <a:schemeClr val="bg1"/>
                </a:solidFill>
              </a:rPr>
              <a:t>Are we </a:t>
            </a:r>
            <a:r>
              <a:rPr lang="en-US" i="1" dirty="0" smtClean="0">
                <a:solidFill>
                  <a:schemeClr val="bg1"/>
                </a:solidFill>
              </a:rPr>
              <a:t>covering</a:t>
            </a:r>
            <a:r>
              <a:rPr lang="en-US" dirty="0" smtClean="0">
                <a:solidFill>
                  <a:schemeClr val="bg1"/>
                </a:solidFill>
              </a:rPr>
              <a:t> biblical truth or </a:t>
            </a:r>
            <a:r>
              <a:rPr lang="en-US" i="1" dirty="0" smtClean="0">
                <a:solidFill>
                  <a:schemeClr val="bg1"/>
                </a:solidFill>
              </a:rPr>
              <a:t>communicating</a:t>
            </a:r>
            <a:r>
              <a:rPr lang="en-US" dirty="0" smtClean="0">
                <a:solidFill>
                  <a:schemeClr val="bg1"/>
                </a:solidFill>
              </a:rPr>
              <a:t> biblical truth?</a:t>
            </a:r>
          </a:p>
          <a:p>
            <a:r>
              <a:rPr lang="en-US" dirty="0" smtClean="0">
                <a:solidFill>
                  <a:schemeClr val="bg1"/>
                </a:solidFill>
              </a:rPr>
              <a:t>If I evaluate the children that I know by their actions, what beliefs drive their actions?</a:t>
            </a:r>
          </a:p>
          <a:p>
            <a:r>
              <a:rPr lang="en-US" dirty="0" smtClean="0">
                <a:solidFill>
                  <a:schemeClr val="bg1"/>
                </a:solidFill>
              </a:rPr>
              <a:t>Around what concepts or images do the children I know shape their lives?</a:t>
            </a:r>
          </a:p>
          <a:p>
            <a:r>
              <a:rPr lang="en-US" dirty="0" smtClean="0">
                <a:solidFill>
                  <a:schemeClr val="bg1"/>
                </a:solidFill>
              </a:rPr>
              <a:t>How much should the church engage trends like </a:t>
            </a:r>
            <a:r>
              <a:rPr lang="en-US" dirty="0" err="1" smtClean="0">
                <a:solidFill>
                  <a:schemeClr val="bg1"/>
                </a:solidFill>
              </a:rPr>
              <a:t>emo</a:t>
            </a:r>
            <a:r>
              <a:rPr lang="en-US" dirty="0" smtClean="0">
                <a:solidFill>
                  <a:schemeClr val="bg1"/>
                </a:solidFill>
              </a:rPr>
              <a:t>, sk8er punk, </a:t>
            </a:r>
            <a:r>
              <a:rPr lang="en-US" dirty="0" err="1" smtClean="0">
                <a:solidFill>
                  <a:schemeClr val="bg1"/>
                </a:solidFill>
              </a:rPr>
              <a:t>goth</a:t>
            </a:r>
            <a:r>
              <a:rPr lang="en-US" dirty="0" smtClean="0">
                <a:solidFill>
                  <a:schemeClr val="bg1"/>
                </a:solidFill>
              </a:rPr>
              <a:t>, etc.?</a:t>
            </a:r>
            <a:endParaRPr lang="en-US" dirty="0">
              <a:solidFill>
                <a:schemeClr val="bg1"/>
              </a:solidFill>
            </a:endParaRPr>
          </a:p>
        </p:txBody>
      </p:sp>
    </p:spTree>
    <p:extLst>
      <p:ext uri="{BB962C8B-B14F-4D97-AF65-F5344CB8AC3E}">
        <p14:creationId xmlns:p14="http://schemas.microsoft.com/office/powerpoint/2010/main" val="352599050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6" name="Picture 6" descr="http://im01.thewallpapers.org/photo/22036/Fantasy-Girl-In-The-Future-Cit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ln w="18415" cmpd="sng">
                  <a:solidFill>
                    <a:srgbClr val="FFFFFF"/>
                  </a:solidFill>
                  <a:prstDash val="solid"/>
                </a:ln>
                <a:solidFill>
                  <a:schemeClr val="bg1"/>
                </a:solidFill>
                <a:effectLst>
                  <a:outerShdw blurRad="63500" dir="3600000" algn="tl" rotWithShape="0">
                    <a:srgbClr val="000000">
                      <a:alpha val="70000"/>
                    </a:srgbClr>
                  </a:outerShdw>
                </a:effectLst>
              </a:rPr>
              <a:t>Where is the world headed?</a:t>
            </a:r>
            <a:endParaRPr lang="en-US" dirty="0">
              <a:ln w="18415" cmpd="sng">
                <a:solidFill>
                  <a:srgbClr val="FFFFFF"/>
                </a:solidFill>
                <a:prstDash val="solid"/>
              </a:ln>
              <a:solidFill>
                <a:schemeClr val="bg1"/>
              </a:solidFill>
              <a:effectLst>
                <a:outerShdw blurRad="63500" dir="3600000" algn="tl" rotWithShape="0">
                  <a:srgbClr val="000000">
                    <a:alpha val="70000"/>
                  </a:srgbClr>
                </a:outerShdw>
              </a:effectLst>
            </a:endParaRPr>
          </a:p>
        </p:txBody>
      </p:sp>
      <p:sp>
        <p:nvSpPr>
          <p:cNvPr id="3" name="Content Placeholder 2"/>
          <p:cNvSpPr>
            <a:spLocks noGrp="1"/>
          </p:cNvSpPr>
          <p:nvPr>
            <p:ph idx="1"/>
          </p:nvPr>
        </p:nvSpPr>
        <p:spPr>
          <a:xfrm>
            <a:off x="457200" y="1600200"/>
            <a:ext cx="4724400" cy="4525963"/>
          </a:xfrm>
        </p:spPr>
        <p:txBody>
          <a:bodyPr/>
          <a:lstStyle/>
          <a:p>
            <a:endParaRPr lang="en-US" dirty="0"/>
          </a:p>
        </p:txBody>
      </p:sp>
      <p:pic>
        <p:nvPicPr>
          <p:cNvPr id="15362" name="Picture 2" descr="http://upload.wikimedia.org/wikipedia/en/7/75/Jyllands-Posten-pg3-article-in-Sept-30-2005-edition-of-KulturWeekend-entitled-Muhammeds-ansig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1295400"/>
            <a:ext cx="3581400" cy="5062049"/>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http://www.3dwallpaperstudio.com/wallpapers/denmark_flag-2560x160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9600" y="2514134"/>
            <a:ext cx="4200525" cy="2624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638357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http://im01.thewallpapers.org/photo/22036/Fantasy-Girl-In-The-Future-Cit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Where is the world headed?</a:t>
            </a: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3" name="Content Placeholder 2"/>
          <p:cNvSpPr>
            <a:spLocks noGrp="1"/>
          </p:cNvSpPr>
          <p:nvPr>
            <p:ph idx="1"/>
          </p:nvPr>
        </p:nvSpPr>
        <p:spPr/>
        <p:txBody>
          <a:bodyPr/>
          <a:lstStyle/>
          <a:p>
            <a:endParaRPr lang="en-US"/>
          </a:p>
        </p:txBody>
      </p:sp>
      <p:pic>
        <p:nvPicPr>
          <p:cNvPr id="16386" name="Picture 2" descr="http://3.bp.blogspot.com/_i2EW_zNy5X4/TDzIgTuvSII/AAAAAAAAAIQ/_ZYS9o9YNZk/s1600/0720-niqab-france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1905000"/>
            <a:ext cx="5257800" cy="3505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367905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http://im01.thewallpapers.org/photo/22036/Fantasy-Girl-In-The-Future-Cit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Where is the world headed?</a:t>
            </a: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3" name="Content Placeholder 2"/>
          <p:cNvSpPr>
            <a:spLocks noGrp="1"/>
          </p:cNvSpPr>
          <p:nvPr>
            <p:ph idx="1"/>
          </p:nvPr>
        </p:nvSpPr>
        <p:spPr>
          <a:xfrm>
            <a:off x="457200" y="1600200"/>
            <a:ext cx="3505200" cy="4525963"/>
          </a:xfrm>
        </p:spPr>
        <p:txBody>
          <a:bodyPr>
            <a:normAutofit fontScale="85000" lnSpcReduction="10000"/>
          </a:bodyPr>
          <a:lstStyle/>
          <a:p>
            <a:pPr marL="0" indent="0">
              <a:buNone/>
            </a:pP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The White House on Monday slammed Koran burning as "un-American" but said a US pastor's destruction of the Muslim holy book did not justify the killings of UN personnel in Afghanistan. </a:t>
            </a:r>
          </a:p>
          <a:p>
            <a:pPr marL="0" indent="0">
              <a:buNone/>
            </a:pP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(AFP, April 4</a:t>
            </a:r>
            <a:r>
              <a:rPr lang="en-US" baseline="30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th</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2011)</a:t>
            </a:r>
          </a:p>
          <a:p>
            <a:pPr marL="0" indent="0">
              <a:buNone/>
            </a:pPr>
            <a:endParaRPr lang="en-US" dirty="0"/>
          </a:p>
        </p:txBody>
      </p:sp>
      <p:pic>
        <p:nvPicPr>
          <p:cNvPr id="17410" name="Picture 2" descr="http://assets.nydailynews.com/polopoly_fs/1.442372!/img/httpImage/imag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2362200"/>
            <a:ext cx="4619625" cy="3209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786097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http://im01.thewallpapers.org/photo/22036/Fantasy-Girl-In-The-Future-Cit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Neo-nationalism</a:t>
            </a: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3" name="Content Placeholder 2"/>
          <p:cNvSpPr>
            <a:spLocks noGrp="1"/>
          </p:cNvSpPr>
          <p:nvPr>
            <p:ph idx="1"/>
          </p:nvPr>
        </p:nvSpPr>
        <p:spPr/>
        <p:txBody>
          <a:bodyPr/>
          <a:lstStyle/>
          <a:p>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Counter globalization</a:t>
            </a:r>
          </a:p>
          <a:p>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Counter terrorism</a:t>
            </a:r>
          </a:p>
          <a:p>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Counter relativism</a:t>
            </a: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pic>
        <p:nvPicPr>
          <p:cNvPr id="18434" name="Picture 2" descr="http://www.tfa.net/wp-content/uploads/2012/02/EU-flag-burning-in-Greec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3445907"/>
            <a:ext cx="5257800" cy="2973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239509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http://im01.thewallpapers.org/photo/22036/Fantasy-Girl-In-The-Future-Cit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Transmodernism</a:t>
            </a: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3" name="Content Placeholder 2"/>
          <p:cNvSpPr>
            <a:spLocks noGrp="1"/>
          </p:cNvSpPr>
          <p:nvPr>
            <p:ph idx="1"/>
          </p:nvPr>
        </p:nvSpPr>
        <p:spPr/>
        <p:txBody>
          <a:bodyPr/>
          <a:lstStyle/>
          <a:p>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Synthesis</a:t>
            </a:r>
          </a:p>
          <a:p>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Classical + Modern + Postmodern</a:t>
            </a:r>
          </a:p>
          <a:p>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Pessimism, nihilism, relativism are out</a:t>
            </a:r>
          </a:p>
          <a:p>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Optimism, absolutism, foundationalism are in</a:t>
            </a:r>
          </a:p>
        </p:txBody>
      </p:sp>
      <p:pic>
        <p:nvPicPr>
          <p:cNvPr id="19458" name="Picture 2" descr="http://i43.photobucket.com/albums/e362/oldbra/default_r1_c1.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4267200"/>
            <a:ext cx="2867025" cy="23241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842964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http://im01.thewallpapers.org/photo/22036/Fantasy-Girl-In-The-Future-Cit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Postsecularism</a:t>
            </a: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3" name="Content Placeholder 2"/>
          <p:cNvSpPr>
            <a:spLocks noGrp="1"/>
          </p:cNvSpPr>
          <p:nvPr>
            <p:ph idx="1"/>
          </p:nvPr>
        </p:nvSpPr>
        <p:spPr/>
        <p:txBody>
          <a:bodyPr>
            <a:normAutofit/>
          </a:bodyPr>
          <a:lstStyle/>
          <a:p>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New Age Spirituality</a:t>
            </a:r>
          </a:p>
          <a:p>
            <a:pPr lvl="1"/>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"Without the </a:t>
            </a:r>
            <a:r>
              <a:rPr lang="en-US"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ultrarational</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hopes and passions of religion no society will ever have the courage to conquer despair and attempt the impossible; for the vision of a just society is an impossible one, which can be approximated only by those who do not regard it as impossible."--Reinhold Niebuhr </a:t>
            </a:r>
          </a:p>
        </p:txBody>
      </p:sp>
    </p:spTree>
    <p:extLst>
      <p:ext uri="{BB962C8B-B14F-4D97-AF65-F5344CB8AC3E}">
        <p14:creationId xmlns:p14="http://schemas.microsoft.com/office/powerpoint/2010/main" val="325739883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http://im01.thewallpapers.org/photo/22036/Fantasy-Girl-In-The-Future-Cit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Religion For Atheists</a:t>
            </a: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3" name="Content Placeholder 2"/>
          <p:cNvSpPr>
            <a:spLocks noGrp="1"/>
          </p:cNvSpPr>
          <p:nvPr>
            <p:ph idx="1"/>
          </p:nvPr>
        </p:nvSpPr>
        <p:spPr/>
        <p:txBody>
          <a:bodyPr/>
          <a:lstStyle/>
          <a:p>
            <a:endParaRPr lang="en-US"/>
          </a:p>
        </p:txBody>
      </p:sp>
      <p:pic>
        <p:nvPicPr>
          <p:cNvPr id="21506" name="Picture 2" descr="http://www.iranian.com/main/files/blogimages/alain_de_bott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6325" y="1600200"/>
            <a:ext cx="4381500" cy="50196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745062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Religion For Atheists</a:t>
            </a:r>
            <a:endParaRPr lang="en-US" dirty="0">
              <a:solidFill>
                <a:schemeClr val="bg1"/>
              </a:solidFill>
            </a:endParaRPr>
          </a:p>
        </p:txBody>
      </p:sp>
      <p:sp>
        <p:nvSpPr>
          <p:cNvPr id="3" name="Content Placeholder 2"/>
          <p:cNvSpPr>
            <a:spLocks noGrp="1"/>
          </p:cNvSpPr>
          <p:nvPr>
            <p:ph idx="1"/>
          </p:nvPr>
        </p:nvSpPr>
        <p:spPr/>
        <p:txBody>
          <a:bodyPr>
            <a:normAutofit fontScale="55000" lnSpcReduction="20000"/>
          </a:bodyPr>
          <a:lstStyle/>
          <a:p>
            <a:pPr marL="0" indent="0">
              <a:buNone/>
            </a:pPr>
            <a:r>
              <a:rPr lang="en-US" i="1" dirty="0">
                <a:solidFill>
                  <a:schemeClr val="bg1"/>
                </a:solidFill>
              </a:rPr>
              <a:t>What if religions are neither all true nor all nonsense?</a:t>
            </a:r>
            <a:r>
              <a:rPr lang="en-US" dirty="0">
                <a:solidFill>
                  <a:schemeClr val="bg1"/>
                </a:solidFill>
              </a:rPr>
              <a:t> The long-running and often boring debate between fundamentalist believers and non-believers is finally moved forward by Alain de </a:t>
            </a:r>
            <a:r>
              <a:rPr lang="en-US" dirty="0" err="1">
                <a:solidFill>
                  <a:schemeClr val="bg1"/>
                </a:solidFill>
              </a:rPr>
              <a:t>Botton’s</a:t>
            </a:r>
            <a:r>
              <a:rPr lang="en-US" dirty="0">
                <a:solidFill>
                  <a:schemeClr val="bg1"/>
                </a:solidFill>
              </a:rPr>
              <a:t> inspiring new book, which boldly argues that the supernatural claims of religion are entirely false—but that it still has some very important things to teach the secular world.</a:t>
            </a:r>
            <a:br>
              <a:rPr lang="en-US" dirty="0">
                <a:solidFill>
                  <a:schemeClr val="bg1"/>
                </a:solidFill>
              </a:rPr>
            </a:br>
            <a:r>
              <a:rPr lang="en-US" dirty="0">
                <a:solidFill>
                  <a:schemeClr val="bg1"/>
                </a:solidFill>
              </a:rPr>
              <a:t> </a:t>
            </a:r>
            <a:br>
              <a:rPr lang="en-US" dirty="0">
                <a:solidFill>
                  <a:schemeClr val="bg1"/>
                </a:solidFill>
              </a:rPr>
            </a:br>
            <a:r>
              <a:rPr lang="en-US" i="1" dirty="0">
                <a:solidFill>
                  <a:schemeClr val="bg1"/>
                </a:solidFill>
              </a:rPr>
              <a:t>Religion for Atheists </a:t>
            </a:r>
            <a:r>
              <a:rPr lang="en-US" dirty="0">
                <a:solidFill>
                  <a:schemeClr val="bg1"/>
                </a:solidFill>
              </a:rPr>
              <a:t>suggests that rather than mocking religion, agnostics and atheists should instead steal from it—because the world’s religions are packed with good ideas on how we might live and arrange our societies. Blending deep respect with total impiety, de </a:t>
            </a:r>
            <a:r>
              <a:rPr lang="en-US" dirty="0" err="1">
                <a:solidFill>
                  <a:schemeClr val="bg1"/>
                </a:solidFill>
              </a:rPr>
              <a:t>Botton</a:t>
            </a:r>
            <a:r>
              <a:rPr lang="en-US" dirty="0">
                <a:solidFill>
                  <a:schemeClr val="bg1"/>
                </a:solidFill>
              </a:rPr>
              <a:t> (a non-believer himself) proposes that we look to religion for insights into how to, among other concerns, build a sense of community, make our relationships last, overcome feelings of envy and inadequacy, inspire travel and reconnect with the natural world.</a:t>
            </a:r>
            <a:br>
              <a:rPr lang="en-US" dirty="0">
                <a:solidFill>
                  <a:schemeClr val="bg1"/>
                </a:solidFill>
              </a:rPr>
            </a:br>
            <a:r>
              <a:rPr lang="en-US" dirty="0">
                <a:solidFill>
                  <a:schemeClr val="bg1"/>
                </a:solidFill>
              </a:rPr>
              <a:t> </a:t>
            </a:r>
            <a:br>
              <a:rPr lang="en-US" dirty="0">
                <a:solidFill>
                  <a:schemeClr val="bg1"/>
                </a:solidFill>
              </a:rPr>
            </a:br>
            <a:r>
              <a:rPr lang="en-US" dirty="0">
                <a:solidFill>
                  <a:schemeClr val="bg1"/>
                </a:solidFill>
              </a:rPr>
              <a:t>For too long non-believers have faced a stark choice between either swallowing some peculiar doctrines or doing away with a range of consoling and beautiful rituals and ideas. At last, in </a:t>
            </a:r>
            <a:r>
              <a:rPr lang="en-US" i="1" dirty="0">
                <a:solidFill>
                  <a:schemeClr val="bg1"/>
                </a:solidFill>
              </a:rPr>
              <a:t>Religion for Atheists,</a:t>
            </a:r>
            <a:r>
              <a:rPr lang="en-US" dirty="0">
                <a:solidFill>
                  <a:schemeClr val="bg1"/>
                </a:solidFill>
              </a:rPr>
              <a:t> Alain de </a:t>
            </a:r>
            <a:r>
              <a:rPr lang="en-US" dirty="0" err="1">
                <a:solidFill>
                  <a:schemeClr val="bg1"/>
                </a:solidFill>
              </a:rPr>
              <a:t>Botton</a:t>
            </a:r>
            <a:r>
              <a:rPr lang="en-US" dirty="0">
                <a:solidFill>
                  <a:schemeClr val="bg1"/>
                </a:solidFill>
              </a:rPr>
              <a:t> has fashioned a far more interesting and truly helpful alternative</a:t>
            </a:r>
            <a:r>
              <a:rPr lang="en-US" dirty="0" smtClean="0">
                <a:solidFill>
                  <a:schemeClr val="bg1"/>
                </a:solidFill>
              </a:rPr>
              <a:t>. (Amazon)</a:t>
            </a:r>
            <a:endParaRPr lang="en-US" dirty="0">
              <a:solidFill>
                <a:schemeClr val="bg1"/>
              </a:solidFill>
            </a:endParaRPr>
          </a:p>
        </p:txBody>
      </p:sp>
    </p:spTree>
    <p:extLst>
      <p:ext uri="{BB962C8B-B14F-4D97-AF65-F5344CB8AC3E}">
        <p14:creationId xmlns:p14="http://schemas.microsoft.com/office/powerpoint/2010/main" val="245845475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http://www.nateray.com/wp-content/uploads/2012/03/Poster-backgroun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b="1" dirty="0" smtClean="0">
                <a:ln w="18000">
                  <a:solidFill>
                    <a:schemeClr val="accent2">
                      <a:satMod val="140000"/>
                    </a:schemeClr>
                  </a:solidFill>
                  <a:prstDash val="solid"/>
                  <a:miter lim="800000"/>
                </a:ln>
                <a:solidFill>
                  <a:srgbClr val="FFFF00"/>
                </a:solidFill>
                <a:effectLst>
                  <a:outerShdw blurRad="25500" dist="23000" dir="7020000" algn="tl">
                    <a:srgbClr val="000000">
                      <a:alpha val="50000"/>
                    </a:srgbClr>
                  </a:outerShdw>
                </a:effectLst>
              </a:rPr>
              <a:t>Kingdom of God</a:t>
            </a:r>
            <a:endParaRPr lang="en-US" b="1" dirty="0">
              <a:ln w="18000">
                <a:solidFill>
                  <a:schemeClr val="accent2">
                    <a:satMod val="140000"/>
                  </a:schemeClr>
                </a:solidFill>
                <a:prstDash val="solid"/>
                <a:miter lim="800000"/>
              </a:ln>
              <a:solidFill>
                <a:srgbClr val="FFFF00"/>
              </a:solidFill>
              <a:effectLst>
                <a:outerShdw blurRad="25500" dist="23000" dir="7020000" algn="tl">
                  <a:srgbClr val="000000">
                    <a:alpha val="50000"/>
                  </a:srgbClr>
                </a:outerShdw>
              </a:effectLst>
            </a:endParaRPr>
          </a:p>
        </p:txBody>
      </p:sp>
      <p:sp>
        <p:nvSpPr>
          <p:cNvPr id="3" name="Content Placeholder 2"/>
          <p:cNvSpPr>
            <a:spLocks noGrp="1"/>
          </p:cNvSpPr>
          <p:nvPr>
            <p:ph idx="1"/>
          </p:nvPr>
        </p:nvSpPr>
        <p:spPr/>
        <p:txBody>
          <a:bodyPr>
            <a:normAutofit lnSpcReduction="10000"/>
          </a:bodyPr>
          <a:lstStyle/>
          <a:p>
            <a:r>
              <a:rPr lang="en-US" b="1" dirty="0" smtClean="0">
                <a:ln w="18000">
                  <a:solidFill>
                    <a:schemeClr val="accent2">
                      <a:satMod val="140000"/>
                    </a:schemeClr>
                  </a:solidFill>
                  <a:prstDash val="solid"/>
                  <a:miter lim="800000"/>
                </a:ln>
                <a:solidFill>
                  <a:srgbClr val="FFFF00"/>
                </a:solidFill>
                <a:effectLst>
                  <a:outerShdw blurRad="25500" dist="23000" dir="7020000" algn="tl">
                    <a:srgbClr val="000000">
                      <a:alpha val="50000"/>
                    </a:srgbClr>
                  </a:outerShdw>
                </a:effectLst>
              </a:rPr>
              <a:t>Each child sees themselves as a player in God’s story.</a:t>
            </a:r>
          </a:p>
          <a:p>
            <a:r>
              <a:rPr lang="en-US" b="1" dirty="0" smtClean="0">
                <a:ln w="18000">
                  <a:solidFill>
                    <a:schemeClr val="accent2">
                      <a:satMod val="140000"/>
                    </a:schemeClr>
                  </a:solidFill>
                  <a:prstDash val="solid"/>
                  <a:miter lim="800000"/>
                </a:ln>
                <a:solidFill>
                  <a:srgbClr val="FFFF00"/>
                </a:solidFill>
                <a:effectLst>
                  <a:outerShdw blurRad="25500" dist="23000" dir="7020000" algn="tl">
                    <a:srgbClr val="000000">
                      <a:alpha val="50000"/>
                    </a:srgbClr>
                  </a:outerShdw>
                </a:effectLst>
              </a:rPr>
              <a:t>Each child sees their vocation as divinely appointed.</a:t>
            </a:r>
          </a:p>
          <a:p>
            <a:r>
              <a:rPr lang="en-US" b="1" dirty="0" smtClean="0">
                <a:ln w="18000">
                  <a:solidFill>
                    <a:schemeClr val="accent2">
                      <a:satMod val="140000"/>
                    </a:schemeClr>
                  </a:solidFill>
                  <a:prstDash val="solid"/>
                  <a:miter lim="800000"/>
                </a:ln>
                <a:solidFill>
                  <a:srgbClr val="FFFF00"/>
                </a:solidFill>
                <a:effectLst>
                  <a:outerShdw blurRad="25500" dist="23000" dir="7020000" algn="tl">
                    <a:srgbClr val="000000">
                      <a:alpha val="50000"/>
                    </a:srgbClr>
                  </a:outerShdw>
                </a:effectLst>
              </a:rPr>
              <a:t>Each child sees God as the source of their curriculum.</a:t>
            </a:r>
          </a:p>
          <a:p>
            <a:r>
              <a:rPr lang="en-US" b="1" dirty="0" smtClean="0">
                <a:ln w="18000">
                  <a:solidFill>
                    <a:schemeClr val="accent2">
                      <a:satMod val="140000"/>
                    </a:schemeClr>
                  </a:solidFill>
                  <a:prstDash val="solid"/>
                  <a:miter lim="800000"/>
                </a:ln>
                <a:solidFill>
                  <a:srgbClr val="FFFF00"/>
                </a:solidFill>
                <a:effectLst>
                  <a:outerShdw blurRad="25500" dist="23000" dir="7020000" algn="tl">
                    <a:srgbClr val="000000">
                      <a:alpha val="50000"/>
                    </a:srgbClr>
                  </a:outerShdw>
                </a:effectLst>
              </a:rPr>
              <a:t>Each child lives differently from others (in public and private life) as they daily </a:t>
            </a:r>
            <a:r>
              <a:rPr lang="en-US" b="1" dirty="0" err="1" smtClean="0">
                <a:ln w="18000">
                  <a:solidFill>
                    <a:schemeClr val="accent2">
                      <a:satMod val="140000"/>
                    </a:schemeClr>
                  </a:solidFill>
                  <a:prstDash val="solid"/>
                  <a:miter lim="800000"/>
                </a:ln>
                <a:solidFill>
                  <a:srgbClr val="FFFF00"/>
                </a:solidFill>
                <a:effectLst>
                  <a:outerShdw blurRad="25500" dist="23000" dir="7020000" algn="tl">
                    <a:srgbClr val="000000">
                      <a:alpha val="50000"/>
                    </a:srgbClr>
                  </a:outerShdw>
                </a:effectLst>
              </a:rPr>
              <a:t>realise</a:t>
            </a:r>
            <a:r>
              <a:rPr lang="en-US" b="1" dirty="0" smtClean="0">
                <a:ln w="18000">
                  <a:solidFill>
                    <a:schemeClr val="accent2">
                      <a:satMod val="140000"/>
                    </a:schemeClr>
                  </a:solidFill>
                  <a:prstDash val="solid"/>
                  <a:miter lim="800000"/>
                </a:ln>
                <a:solidFill>
                  <a:srgbClr val="FFFF00"/>
                </a:solidFill>
                <a:effectLst>
                  <a:outerShdw blurRad="25500" dist="23000" dir="7020000" algn="tl">
                    <a:srgbClr val="000000">
                      <a:alpha val="50000"/>
                    </a:srgbClr>
                  </a:outerShdw>
                </a:effectLst>
              </a:rPr>
              <a:t> the image of Christ.</a:t>
            </a:r>
            <a:endParaRPr lang="en-US" b="1" dirty="0">
              <a:ln w="18000">
                <a:solidFill>
                  <a:schemeClr val="accent2">
                    <a:satMod val="140000"/>
                  </a:schemeClr>
                </a:solidFill>
                <a:prstDash val="solid"/>
                <a:miter lim="800000"/>
              </a:ln>
              <a:solidFill>
                <a:srgbClr val="FFFF00"/>
              </a:solidFill>
              <a:effectLst>
                <a:outerShdw blurRad="25500" dist="23000" dir="7020000" algn="tl">
                  <a:srgbClr val="000000">
                    <a:alpha val="50000"/>
                  </a:srgbClr>
                </a:outerShdw>
              </a:effectLst>
            </a:endParaRPr>
          </a:p>
        </p:txBody>
      </p:sp>
    </p:spTree>
    <p:extLst>
      <p:ext uri="{BB962C8B-B14F-4D97-AF65-F5344CB8AC3E}">
        <p14:creationId xmlns:p14="http://schemas.microsoft.com/office/powerpoint/2010/main" val="411705622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David </a:t>
            </a:r>
            <a:r>
              <a:rPr lang="en-US" dirty="0" err="1" smtClean="0">
                <a:solidFill>
                  <a:schemeClr val="bg1"/>
                </a:solidFill>
              </a:rPr>
              <a:t>Kinnaman</a:t>
            </a:r>
            <a:r>
              <a:rPr lang="en-US" dirty="0" smtClean="0">
                <a:solidFill>
                  <a:schemeClr val="bg1"/>
                </a:solidFill>
              </a:rPr>
              <a:t> of </a:t>
            </a:r>
            <a:r>
              <a:rPr lang="en-US" dirty="0" err="1" smtClean="0">
                <a:solidFill>
                  <a:schemeClr val="bg1"/>
                </a:solidFill>
              </a:rPr>
              <a:t>Barna</a:t>
            </a:r>
            <a:endParaRPr lang="en-US" dirty="0">
              <a:solidFill>
                <a:schemeClr val="bg1"/>
              </a:solidFill>
            </a:endParaRPr>
          </a:p>
        </p:txBody>
      </p:sp>
      <p:sp>
        <p:nvSpPr>
          <p:cNvPr id="3" name="Content Placeholder 2"/>
          <p:cNvSpPr>
            <a:spLocks noGrp="1"/>
          </p:cNvSpPr>
          <p:nvPr>
            <p:ph idx="1"/>
          </p:nvPr>
        </p:nvSpPr>
        <p:spPr/>
        <p:txBody>
          <a:bodyPr>
            <a:normAutofit fontScale="85000" lnSpcReduction="20000"/>
          </a:bodyPr>
          <a:lstStyle/>
          <a:p>
            <a:pPr marL="0" indent="0">
              <a:buNone/>
            </a:pPr>
            <a:r>
              <a:rPr lang="en-US" dirty="0" smtClean="0">
                <a:solidFill>
                  <a:schemeClr val="bg1"/>
                </a:solidFill>
              </a:rPr>
              <a:t>"Churches, organizations and families owe this generation more. They should be treated as the intelligent, capable individuals they are—a generation with a God-given destiny. Renewed commitment is required to rethink and realign disciple-making in this new context. Mosaic believers need better, deeper relationships with other adult Christians. They require a more holistic understanding of their vocation and calling in life—how their faith influences what they do with their lives, from Monday through Saturday. And they also need help discerning Jesus' leading in their life, including greater commitment to knowing and living the truth of Scripture."</a:t>
            </a:r>
          </a:p>
        </p:txBody>
      </p:sp>
    </p:spTree>
    <p:extLst>
      <p:ext uri="{BB962C8B-B14F-4D97-AF65-F5344CB8AC3E}">
        <p14:creationId xmlns:p14="http://schemas.microsoft.com/office/powerpoint/2010/main" val="162524610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Movie Questions</a:t>
            </a:r>
            <a:endParaRPr lang="en-US" dirty="0"/>
          </a:p>
        </p:txBody>
      </p:sp>
      <p:sp>
        <p:nvSpPr>
          <p:cNvPr id="3" name="Content Placeholder 2"/>
          <p:cNvSpPr>
            <a:spLocks noGrp="1"/>
          </p:cNvSpPr>
          <p:nvPr>
            <p:ph idx="1"/>
          </p:nvPr>
        </p:nvSpPr>
        <p:spPr/>
        <p:txBody>
          <a:bodyPr>
            <a:normAutofit fontScale="92500"/>
          </a:bodyPr>
          <a:lstStyle/>
          <a:p>
            <a:r>
              <a:rPr lang="en-US" dirty="0" smtClean="0"/>
              <a:t>Why do people make movies?</a:t>
            </a:r>
          </a:p>
          <a:p>
            <a:r>
              <a:rPr lang="en-US" dirty="0" smtClean="0"/>
              <a:t>What do the stories in movies teach us?</a:t>
            </a:r>
          </a:p>
          <a:p>
            <a:r>
              <a:rPr lang="en-US" dirty="0" smtClean="0"/>
              <a:t>What is left out of the movies?</a:t>
            </a:r>
          </a:p>
          <a:p>
            <a:r>
              <a:rPr lang="en-US" dirty="0" smtClean="0"/>
              <a:t>How do movies affect our health?</a:t>
            </a:r>
          </a:p>
          <a:p>
            <a:r>
              <a:rPr lang="en-US" dirty="0" smtClean="0"/>
              <a:t>How are movies rated for content?  How is that relevant or irrelevant for a Christian?</a:t>
            </a:r>
          </a:p>
          <a:p>
            <a:r>
              <a:rPr lang="en-US" dirty="0" smtClean="0"/>
              <a:t>Brian </a:t>
            </a:r>
            <a:r>
              <a:rPr lang="en-US" dirty="0" err="1" smtClean="0"/>
              <a:t>Godawa</a:t>
            </a:r>
            <a:r>
              <a:rPr lang="en-US" dirty="0" smtClean="0"/>
              <a:t> wrote an award-winning Christian horror </a:t>
            </a:r>
            <a:r>
              <a:rPr lang="en-US" dirty="0" smtClean="0"/>
              <a:t>movie (</a:t>
            </a:r>
            <a:r>
              <a:rPr lang="en-US" i="1" dirty="0" smtClean="0"/>
              <a:t>Cruel Logic</a:t>
            </a:r>
            <a:r>
              <a:rPr lang="en-US" dirty="0" smtClean="0"/>
              <a:t>).  </a:t>
            </a:r>
            <a:r>
              <a:rPr lang="en-US" dirty="0" smtClean="0"/>
              <a:t>Is that allowed?</a:t>
            </a:r>
          </a:p>
        </p:txBody>
      </p:sp>
    </p:spTree>
    <p:extLst>
      <p:ext uri="{BB962C8B-B14F-4D97-AF65-F5344CB8AC3E}">
        <p14:creationId xmlns:p14="http://schemas.microsoft.com/office/powerpoint/2010/main" val="401310347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We’ve </a:t>
            </a:r>
            <a:r>
              <a:rPr lang="en-US" smtClean="0"/>
              <a:t>Been Indoctrinated</a:t>
            </a:r>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5614913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84</TotalTime>
  <Words>1696</Words>
  <Application>Microsoft Office PowerPoint</Application>
  <PresentationFormat>On-screen Show (4:3)</PresentationFormat>
  <Paragraphs>227</Paragraphs>
  <Slides>54</Slides>
  <Notes>0</Notes>
  <HiddenSlides>0</HiddenSlides>
  <MMClips>0</MMClips>
  <ScaleCrop>false</ScaleCrop>
  <HeadingPairs>
    <vt:vector size="4" baseType="variant">
      <vt:variant>
        <vt:lpstr>Theme</vt:lpstr>
      </vt:variant>
      <vt:variant>
        <vt:i4>2</vt:i4>
      </vt:variant>
      <vt:variant>
        <vt:lpstr>Slide Titles</vt:lpstr>
      </vt:variant>
      <vt:variant>
        <vt:i4>54</vt:i4>
      </vt:variant>
    </vt:vector>
  </HeadingPairs>
  <TitlesOfParts>
    <vt:vector size="56" baseType="lpstr">
      <vt:lpstr>Office Theme</vt:lpstr>
      <vt:lpstr>1_Office Theme</vt:lpstr>
      <vt:lpstr>Health Check</vt:lpstr>
      <vt:lpstr>PowerPoint Presentation</vt:lpstr>
      <vt:lpstr>What does Jesus have to do with movies?</vt:lpstr>
      <vt:lpstr>Why doesn’t Jesus’ opinion figure?</vt:lpstr>
      <vt:lpstr>Jesus didn’t go to the movies.</vt:lpstr>
      <vt:lpstr>What are the Bible’s key principles?</vt:lpstr>
      <vt:lpstr>How does the greatest commandment apply to the movies?</vt:lpstr>
      <vt:lpstr>Can’t a movie be just entertainment?</vt:lpstr>
      <vt:lpstr>Dallas Willard and Matthew 5</vt:lpstr>
      <vt:lpstr>Everything is permissible …</vt:lpstr>
      <vt:lpstr>…but not everything is beneficial.</vt:lpstr>
      <vt:lpstr>Evaluating your movie selection</vt:lpstr>
      <vt:lpstr>The Hidden Curriculum</vt:lpstr>
      <vt:lpstr>The Null Curriculum</vt:lpstr>
      <vt:lpstr>PowerPoint Presentation</vt:lpstr>
      <vt:lpstr>A Personal Exercise In Conflicted Worldview</vt:lpstr>
      <vt:lpstr>Saved</vt:lpstr>
      <vt:lpstr>Informal Surveys of Christian Children</vt:lpstr>
      <vt:lpstr>Formal Surveys of Christian Children</vt:lpstr>
      <vt:lpstr>How Did Christian Worldview Dissolve?</vt:lpstr>
      <vt:lpstr>Constructivism</vt:lpstr>
      <vt:lpstr>How Did Christian Worldview Dissolve?</vt:lpstr>
      <vt:lpstr>Existentialism</vt:lpstr>
      <vt:lpstr>How Did Christian Worldview Dissolve?</vt:lpstr>
      <vt:lpstr>Hedonism</vt:lpstr>
      <vt:lpstr>How Did Christian Worldview Dissolve?</vt:lpstr>
      <vt:lpstr>Consumerism</vt:lpstr>
      <vt:lpstr>How Did Christian Worldview Dissolve?</vt:lpstr>
      <vt:lpstr>Scientism</vt:lpstr>
      <vt:lpstr>How Did Christian Worldview Dissolve?</vt:lpstr>
      <vt:lpstr>Secularism</vt:lpstr>
      <vt:lpstr>Who Are Our Children?</vt:lpstr>
      <vt:lpstr>Who’s Indoctrinating Our Children?</vt:lpstr>
      <vt:lpstr>What is a Worldview?</vt:lpstr>
      <vt:lpstr>What is Worldview?</vt:lpstr>
      <vt:lpstr>Worldview Questions</vt:lpstr>
      <vt:lpstr>Worldview Formation</vt:lpstr>
      <vt:lpstr>Worldview Formation</vt:lpstr>
      <vt:lpstr>Worldview Formation</vt:lpstr>
      <vt:lpstr>Worldview Formation</vt:lpstr>
      <vt:lpstr>Worldview Formation</vt:lpstr>
      <vt:lpstr>Worldview Formation</vt:lpstr>
      <vt:lpstr>Where is the world headed?</vt:lpstr>
      <vt:lpstr>Where is the world headed?</vt:lpstr>
      <vt:lpstr>Where is the world headed?</vt:lpstr>
      <vt:lpstr>Neo-nationalism</vt:lpstr>
      <vt:lpstr>Transmodernism</vt:lpstr>
      <vt:lpstr>Postsecularism</vt:lpstr>
      <vt:lpstr>Religion For Atheists</vt:lpstr>
      <vt:lpstr>Religion For Atheists</vt:lpstr>
      <vt:lpstr>Kingdom of God</vt:lpstr>
      <vt:lpstr>David Kinnaman of Barna</vt:lpstr>
      <vt:lpstr>Movie Questions</vt:lpstr>
      <vt:lpstr>We’ve Been Indoctrinated</vt:lpstr>
    </vt:vector>
  </TitlesOfParts>
  <Company>Moody Bible Institute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Peter Worrall</dc:creator>
  <cp:lastModifiedBy>Peter Worrall</cp:lastModifiedBy>
  <cp:revision>9</cp:revision>
  <dcterms:created xsi:type="dcterms:W3CDTF">2012-09-24T14:44:58Z</dcterms:created>
  <dcterms:modified xsi:type="dcterms:W3CDTF">2012-09-26T20:55:29Z</dcterms:modified>
</cp:coreProperties>
</file>